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Golos Text"/>
      <p:regular r:id="rId44"/>
      <p:bold r:id="rId45"/>
    </p:embeddedFont>
    <p:embeddedFont>
      <p:font typeface="Roboto"/>
      <p:regular r:id="rId46"/>
      <p:bold r:id="rId47"/>
      <p:italic r:id="rId48"/>
      <p:boldItalic r:id="rId49"/>
    </p:embeddedFont>
    <p:embeddedFont>
      <p:font typeface="Golos Text Medium"/>
      <p:regular r:id="rId50"/>
      <p:bold r:id="rId51"/>
    </p:embeddedFont>
    <p:embeddedFont>
      <p:font typeface="Montserrat"/>
      <p:regular r:id="rId52"/>
      <p:bold r:id="rId53"/>
      <p:italic r:id="rId54"/>
      <p:boldItalic r:id="rId55"/>
    </p:embeddedFont>
    <p:embeddedFont>
      <p:font typeface="Merriweather"/>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9077A0-1E44-4DA3-81F0-65F88CBADAC6}">
  <a:tblStyle styleId="{1C9077A0-1E44-4DA3-81F0-65F88CBADA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GolosText-regular.fntdata"/><Relationship Id="rId43" Type="http://schemas.openxmlformats.org/officeDocument/2006/relationships/slide" Target="slides/slide37.xml"/><Relationship Id="rId46" Type="http://schemas.openxmlformats.org/officeDocument/2006/relationships/font" Target="fonts/Roboto-regular.fntdata"/><Relationship Id="rId45" Type="http://schemas.openxmlformats.org/officeDocument/2006/relationships/font" Target="fonts/GolosTex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losTextMedium-bold.fntdata"/><Relationship Id="rId50" Type="http://schemas.openxmlformats.org/officeDocument/2006/relationships/font" Target="fonts/GolosTextMedium-regular.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5.xml"/><Relationship Id="rId55" Type="http://schemas.openxmlformats.org/officeDocument/2006/relationships/font" Target="fonts/Montserrat-boldItalic.fntdata"/><Relationship Id="rId10" Type="http://schemas.openxmlformats.org/officeDocument/2006/relationships/slide" Target="slides/slide4.xml"/><Relationship Id="rId54" Type="http://schemas.openxmlformats.org/officeDocument/2006/relationships/font" Target="fonts/Montserrat-italic.fntdata"/><Relationship Id="rId13" Type="http://schemas.openxmlformats.org/officeDocument/2006/relationships/slide" Target="slides/slide7.xml"/><Relationship Id="rId57" Type="http://schemas.openxmlformats.org/officeDocument/2006/relationships/font" Target="fonts/Merriweather-bold.fntdata"/><Relationship Id="rId12" Type="http://schemas.openxmlformats.org/officeDocument/2006/relationships/slide" Target="slides/slide6.xml"/><Relationship Id="rId56" Type="http://schemas.openxmlformats.org/officeDocument/2006/relationships/font" Target="fonts/Merriweather-regular.fntdata"/><Relationship Id="rId15" Type="http://schemas.openxmlformats.org/officeDocument/2006/relationships/slide" Target="slides/slide9.xml"/><Relationship Id="rId59" Type="http://schemas.openxmlformats.org/officeDocument/2006/relationships/font" Target="fonts/Merriweather-boldItalic.fntdata"/><Relationship Id="rId14" Type="http://schemas.openxmlformats.org/officeDocument/2006/relationships/slide" Target="slides/slide8.xml"/><Relationship Id="rId58" Type="http://schemas.openxmlformats.org/officeDocument/2006/relationships/font" Target="fonts/Merriweather-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fernando2rad/brain-tumor-mri-images-44c"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w.githubusercontent.com/propublica/compas-analysis/master/compas-scores-two-years.csv" TargetMode="External"/><Relationship Id="rId3" Type="http://schemas.openxmlformats.org/officeDocument/2006/relationships/hyperlink" Target="https://www.science.org/doi/10.1126/sciadv.aao5580"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clarityAI helps ML developers interpret their models’ predictions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51b934c63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51b934c63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In our experiment, we tried to predict 2-year recidivism with both a DNN, which is a complex black-box model, and </a:t>
            </a:r>
            <a:r>
              <a:rPr lang="en"/>
              <a:t>logistic</a:t>
            </a:r>
            <a:r>
              <a:rPr lang="en"/>
              <a:t> regression, which is an inherently </a:t>
            </a:r>
            <a:r>
              <a:rPr lang="en"/>
              <a:t>interpretable</a:t>
            </a:r>
            <a:r>
              <a:rPr lang="en"/>
              <a: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the same dataset, the DNN model took in 13 features while our logistic regression only looked at 2 features (age and number of priors).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1b934c63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51b934c63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logistic regression is interpretable because there’s a decision boundary that you can reference to see how it makes its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if you’re 30 and have over 3 priors, then the logistic regression will predict you’ll get arrested again in 2 years.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1b934c63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1b934c63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But how do the models compare in terms of accuracy?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 top of being interpretable, logistic regression has similar accuracy to the DNN based on multiple different accuracy metrics.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[CLICK] And for reference, the actual COMPAS model (produced by Northpointe) has an accuracy of around 62%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1b934c635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1b934c63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compared fairness through statistical parity. </a:t>
            </a:r>
            <a:r>
              <a:rPr lang="en">
                <a:solidFill>
                  <a:schemeClr val="dk1"/>
                </a:solidFill>
              </a:rPr>
              <a:t>PPR, in the table, is positive prediction rate. Statistical parity looks at how similar PPR is between groups.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two models again performed similarly, with the PPR for African-Americans always being higher than for Caucasians regardless of the models used - probably because the bias mostly comes from the dataset itself and not the use of a specific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26461ea8f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26461ea8f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next case study we chose to look at brain tumor classification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526461ea8f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526461ea8f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multiclass image classification task - quite different from COMPAS. There were 15 classes of tumors and we used a CNN and a SVM to classify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SVMs are interpretable because you can visualize the decision boundary and identify the support vectors. However, CNNs are usually preferred for the task of image classification.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526461ea8f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526461ea8f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compared accuracy again, and saw that the performance was similar between the models. However, our dataset was relatively small and we don’t know if performance of an SVM will scale for larger datasets.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26461ea8f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26461ea8f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a:t>observing</a:t>
            </a:r>
            <a:r>
              <a:rPr lang="en"/>
              <a:t> the confusion matrices, our models also performed similarly for each class.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51b934c635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51b934c635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last two experiments - COMPAS and brain tumor classification - we showed that in certain scenarios, interpretable models can very much be comparable to complex models in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people are often reluctant to abandon complex models entirely and there are currently research limits on how much interpretable models can replace tasks performed by black-box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so we pivot to interpretability methods!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526461ea8f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526461ea8f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where our product, clarityAI, fits 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51b934c6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51b934c6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we’ll introduce you to the concept of interpretability, then we’ll talk about our two experiments/case studies that we did on interpretable models, and finally, we’ll present clarityAI!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26461ea8f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526461ea8f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clarityAI helps ML developers interpret their models’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just saw - implementing interpretability in ML took a lot of research and effort, something that a lot of student/hobby ML developers won’t have the time or energy to do themselves.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52b55b594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52b55b594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our website aims to help them with this issue. </a:t>
            </a:r>
            <a:r>
              <a:rPr lang="en">
                <a:solidFill>
                  <a:schemeClr val="dk1"/>
                </a:solidFill>
              </a:rPr>
              <a:t>We currently have 2 methods implemented for 2 types of models, DNN and CNN. We also have an info page which goes into more detail about our project.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51b934c635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51b934c635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up, we have feature importance! This interpretability method calculates which features the models considers the most when making </a:t>
            </a:r>
            <a:r>
              <a:rPr lang="en">
                <a:solidFill>
                  <a:schemeClr val="dk1"/>
                </a:solidFill>
              </a:rPr>
              <a:t>predictions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graph here shows the different feature importances of our DNN model for COMPAS. As you can see, “age” and “priors_count” is weighed the most </a:t>
            </a:r>
            <a:r>
              <a:rPr lang="en">
                <a:solidFill>
                  <a:schemeClr val="dk1"/>
                </a:solidFill>
              </a:rPr>
              <a:t>heavily</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feature importance assumes that the user has a strong understanding of domain knowledge, as it does not tell you what it is about those features it is looking at.</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52b55b594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52b55b594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idea for our website is to upload your DNN model, test dataset and the names of your features, then clarityAI calculates feature importance and feature correlation for you</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Feature correlation measures the degree to which changes in one feature are related to changes in another feature.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526461ea8f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526461ea8f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second method we looked at was attention maps. Attention maps visualize the parts of the image the CNN focuses on at each layer.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example, we implemented attention maps on a CNN that classifies different types of brain tumors. Again, this is a sensitive task and so it’s important to visualize where the model is focusing 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52b55b5943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52b55b5943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same idea applies here, where users upload the necessary files and we generate attention maps for a CNN for them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526461ea8f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526461ea8f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this idea comes with multiple limitations and ethical concerns.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Privacy concerns: asks for people to upload models, data, etc.</a:t>
            </a:r>
            <a:endParaRPr/>
          </a:p>
          <a:p>
            <a:pPr indent="-298450" lvl="0" marL="457200" rtl="0" algn="l">
              <a:spcBef>
                <a:spcPts val="0"/>
              </a:spcBef>
              <a:spcAft>
                <a:spcPts val="0"/>
              </a:spcAft>
              <a:buSzPts val="1100"/>
              <a:buChar char="●"/>
            </a:pPr>
            <a:r>
              <a:rPr lang="en"/>
              <a:t>Potential for misuse: </a:t>
            </a:r>
            <a:endParaRPr/>
          </a:p>
          <a:p>
            <a:pPr indent="-298450" lvl="1" marL="914400" rtl="0" algn="l">
              <a:spcBef>
                <a:spcPts val="0"/>
              </a:spcBef>
              <a:spcAft>
                <a:spcPts val="0"/>
              </a:spcAft>
              <a:buSzPts val="1100"/>
              <a:buChar char="○"/>
            </a:pPr>
            <a:r>
              <a:rPr lang="en"/>
              <a:t>Limitations to interpretability methods</a:t>
            </a:r>
            <a:endParaRPr/>
          </a:p>
          <a:p>
            <a:pPr indent="-298450" lvl="1" marL="914400" rtl="0" algn="l">
              <a:spcBef>
                <a:spcPts val="0"/>
              </a:spcBef>
              <a:spcAft>
                <a:spcPts val="0"/>
              </a:spcAft>
              <a:buSzPts val="1100"/>
              <a:buChar char="○"/>
            </a:pPr>
            <a:r>
              <a:rPr lang="en"/>
              <a:t>Misunderstanding of when it is appropriate to use an interpretability method</a:t>
            </a:r>
            <a:endParaRPr/>
          </a:p>
          <a:p>
            <a:pPr indent="-298450" lvl="1" marL="914400" rtl="0" algn="l">
              <a:spcBef>
                <a:spcPts val="0"/>
              </a:spcBef>
              <a:spcAft>
                <a:spcPts val="0"/>
              </a:spcAft>
              <a:buSzPts val="1100"/>
              <a:buChar char="○"/>
            </a:pPr>
            <a:r>
              <a:rPr lang="en"/>
              <a:t>Interpretability is a newer concept with new research still coming out!</a:t>
            </a:r>
            <a:endParaRPr/>
          </a:p>
          <a:p>
            <a:pPr indent="-298450" lvl="0" marL="457200" rtl="0" algn="l">
              <a:spcBef>
                <a:spcPts val="0"/>
              </a:spcBef>
              <a:spcAft>
                <a:spcPts val="0"/>
              </a:spcAft>
              <a:buSzPts val="1100"/>
              <a:buChar char="●"/>
            </a:pPr>
            <a:r>
              <a:rPr lang="en"/>
              <a:t>Limited resources throughout project</a:t>
            </a:r>
            <a:endParaRPr/>
          </a:p>
          <a:p>
            <a:pPr indent="-298450" lvl="1" marL="914400" rtl="0" algn="l">
              <a:spcBef>
                <a:spcPts val="0"/>
              </a:spcBef>
              <a:spcAft>
                <a:spcPts val="0"/>
              </a:spcAft>
              <a:buSzPts val="1100"/>
              <a:buChar char="○"/>
            </a:pPr>
            <a:r>
              <a:rPr lang="en"/>
              <a:t>Unknown scalability, could only test with relatively smaller models and datasets given our time/ computing power</a:t>
            </a:r>
            <a:endParaRPr/>
          </a:p>
          <a:p>
            <a:pPr indent="0" lvl="0" marL="0" rtl="0" algn="l">
              <a:spcBef>
                <a:spcPts val="0"/>
              </a:spcBef>
              <a:spcAft>
                <a:spcPts val="0"/>
              </a:spcAft>
              <a:buNone/>
            </a:pPr>
            <a:r>
              <a:rPr lang="en"/>
              <a:t>(ask Viet + Ross)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526461ea8f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526461ea8f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Convert website into a python package (easier to use, takes away some concerns about asking people to upload private models/data, is quicker because we can remove upload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more interpretability methods so we can </a:t>
            </a:r>
            <a:r>
              <a:rPr lang="en"/>
              <a:t>cover more complex models + tasks; add more guidelines of use for people (links to resources/papers)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Deep </a:t>
            </a:r>
            <a:r>
              <a:rPr b="1" lang="en">
                <a:solidFill>
                  <a:schemeClr val="dk1"/>
                </a:solidFill>
              </a:rPr>
              <a:t>Neural</a:t>
            </a:r>
            <a:r>
              <a:rPr b="1" lang="en">
                <a:solidFill>
                  <a:schemeClr val="dk1"/>
                </a:solidFill>
              </a:rPr>
              <a:t> networks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KNNs for interpretation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Kernel-based explanation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LIME (Local Interpretable Model-agnostic Explanations)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DeepLIFT (Deep Learning Important FeaTures)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Layer-wise Relevance Propagation (LRP)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Convolutional </a:t>
            </a:r>
            <a:r>
              <a:rPr b="1" lang="en">
                <a:solidFill>
                  <a:schemeClr val="dk1"/>
                </a:solidFill>
              </a:rPr>
              <a:t>Neural</a:t>
            </a:r>
            <a:r>
              <a:rPr b="1" lang="en">
                <a:solidFill>
                  <a:schemeClr val="dk1"/>
                </a:solidFill>
              </a:rPr>
              <a:t> networks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Concept Whitening (no package)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Distillation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Saliency maps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Grad-CAM (Gradient-weighted Class Activation Mapping)</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Large language models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Attention Visualization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Rule-based Explanations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52ea812b9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52ea812b9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visit our website at the following link!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52ea812b94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52ea812b94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We want decision making to have reasoning that is understandable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Makes people feel better about ML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Enable trust, hence wider use of ML in the population (customers/ clients) that sees ML as black boxes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Embrace accessibility and encourage the general public to participate in ML (if they understand it, they can have their own opinions about the use and implementation of AI/ML)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Going forward, we can see AI being implemented in more fields, domains, and institutes that have a huge impact in people’s life. Hence trust is actually very important.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Japanese government drafted a white paper on usage of AI in government documents.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Can help with robustness/generalization</a:t>
            </a:r>
            <a:endParaRPr>
              <a:solidFill>
                <a:srgbClr val="3C78D8"/>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51b934c63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51b934c63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up, let’s talk about what interpretability in ML is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52ea812b94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52ea812b94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C78D8"/>
                </a:solidFill>
              </a:rPr>
              <a:t>Goal is to give people the </a:t>
            </a:r>
            <a:r>
              <a:rPr b="1" lang="en">
                <a:solidFill>
                  <a:srgbClr val="3C78D8"/>
                </a:solidFill>
              </a:rPr>
              <a:t>tools</a:t>
            </a:r>
            <a:r>
              <a:rPr lang="en">
                <a:solidFill>
                  <a:srgbClr val="3C78D8"/>
                </a:solidFill>
              </a:rPr>
              <a:t> to explore their models but NOT directly make conclusions about their models for them.</a:t>
            </a:r>
            <a:endParaRPr>
              <a:solidFill>
                <a:srgbClr val="3C78D8"/>
              </a:solidFill>
            </a:endParaRPr>
          </a:p>
          <a:p>
            <a:pPr indent="0" lvl="0" marL="0" rtl="0" algn="l">
              <a:lnSpc>
                <a:spcPct val="115000"/>
              </a:lnSpc>
              <a:spcBef>
                <a:spcPts val="0"/>
              </a:spcBef>
              <a:spcAft>
                <a:spcPts val="0"/>
              </a:spcAft>
              <a:buNone/>
            </a:pPr>
            <a:r>
              <a:t/>
            </a:r>
            <a:endParaRPr>
              <a:solidFill>
                <a:srgbClr val="3C78D8"/>
              </a:solidFill>
            </a:endParaRPr>
          </a:p>
          <a:p>
            <a:pPr indent="0" lvl="0" marL="0" rtl="0" algn="l">
              <a:lnSpc>
                <a:spcPct val="115000"/>
              </a:lnSpc>
              <a:spcBef>
                <a:spcPts val="0"/>
              </a:spcBef>
              <a:spcAft>
                <a:spcPts val="0"/>
              </a:spcAft>
              <a:buClr>
                <a:schemeClr val="dk1"/>
              </a:buClr>
              <a:buSzPts val="1100"/>
              <a:buFont typeface="Arial"/>
              <a:buNone/>
            </a:pPr>
            <a:r>
              <a:rPr lang="en">
                <a:solidFill>
                  <a:srgbClr val="3C78D8"/>
                </a:solidFill>
              </a:rPr>
              <a:t>Use case: you’re a student/hobby ML developer that doesn’t know too much about interpretability - but you still want some help with interpreting your models. clarityAI can serve as a tool to help! There is no comprehensive package with state-of-the-art interpretability methods and so clarityAI helps fulfill this need.</a:t>
            </a:r>
            <a:endParaRPr>
              <a:solidFill>
                <a:srgbClr val="3C78D8"/>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52ea812b9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52ea812b9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C78D8"/>
              </a:buClr>
              <a:buSzPts val="1100"/>
              <a:buChar char="-"/>
            </a:pPr>
            <a:r>
              <a:rPr lang="en">
                <a:solidFill>
                  <a:srgbClr val="3C78D8"/>
                </a:solidFill>
              </a:rPr>
              <a:t>Choose which layer you want your attention map to be on</a:t>
            </a:r>
            <a:endParaRPr>
              <a:solidFill>
                <a:srgbClr val="3C78D8"/>
              </a:solidFill>
            </a:endParaRPr>
          </a:p>
          <a:p>
            <a:pPr indent="-298450" lvl="0" marL="457200" rtl="0" algn="l">
              <a:lnSpc>
                <a:spcPct val="115000"/>
              </a:lnSpc>
              <a:spcBef>
                <a:spcPts val="0"/>
              </a:spcBef>
              <a:spcAft>
                <a:spcPts val="0"/>
              </a:spcAft>
              <a:buClr>
                <a:srgbClr val="3C78D8"/>
              </a:buClr>
              <a:buSzPts val="1100"/>
              <a:buChar char="-"/>
            </a:pPr>
            <a:r>
              <a:rPr lang="en">
                <a:solidFill>
                  <a:srgbClr val="3C78D8"/>
                </a:solidFill>
              </a:rPr>
              <a:t>Return the activations</a:t>
            </a:r>
            <a:endParaRPr>
              <a:solidFill>
                <a:srgbClr val="3C78D8"/>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52ea812b94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52ea812b94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C78D8"/>
              </a:buClr>
              <a:buSzPts val="1100"/>
              <a:buChar char="-"/>
            </a:pPr>
            <a:r>
              <a:rPr lang="en">
                <a:solidFill>
                  <a:srgbClr val="3C78D8"/>
                </a:solidFill>
              </a:rPr>
              <a:t>Use activations to calculate the weights </a:t>
            </a:r>
            <a:endParaRPr>
              <a:solidFill>
                <a:srgbClr val="3C78D8"/>
              </a:solidFill>
            </a:endParaRPr>
          </a:p>
          <a:p>
            <a:pPr indent="-298450" lvl="0" marL="457200" rtl="0" algn="l">
              <a:lnSpc>
                <a:spcPct val="115000"/>
              </a:lnSpc>
              <a:spcBef>
                <a:spcPts val="0"/>
              </a:spcBef>
              <a:spcAft>
                <a:spcPts val="0"/>
              </a:spcAft>
              <a:buClr>
                <a:srgbClr val="3C78D8"/>
              </a:buClr>
              <a:buSzPts val="1100"/>
              <a:buChar char="-"/>
            </a:pPr>
            <a:r>
              <a:rPr lang="en">
                <a:solidFill>
                  <a:srgbClr val="3C78D8"/>
                </a:solidFill>
              </a:rPr>
              <a:t>Apply weights on input image </a:t>
            </a:r>
            <a:endParaRPr>
              <a:solidFill>
                <a:srgbClr val="3C78D8"/>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52ea812b94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52ea812b94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3C78D8"/>
                </a:solidFill>
              </a:rPr>
              <a:t>The pooling layers reduce the dimensionality/ resolution of the images, so in turn the attention maps appear blurrier</a:t>
            </a:r>
            <a:endParaRPr>
              <a:solidFill>
                <a:srgbClr val="3C78D8"/>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3C78D8"/>
              </a:solidFill>
            </a:endParaRPr>
          </a:p>
          <a:p>
            <a:pPr indent="0" lvl="0" marL="0" rtl="0" algn="l">
              <a:lnSpc>
                <a:spcPct val="115000"/>
              </a:lnSpc>
              <a:spcBef>
                <a:spcPts val="0"/>
              </a:spcBef>
              <a:spcAft>
                <a:spcPts val="0"/>
              </a:spcAft>
              <a:buClr>
                <a:schemeClr val="dk1"/>
              </a:buClr>
              <a:buSzPts val="1100"/>
              <a:buFont typeface="Arial"/>
              <a:buNone/>
            </a:pPr>
            <a:r>
              <a:rPr lang="en">
                <a:solidFill>
                  <a:srgbClr val="3C78D8"/>
                </a:solidFill>
              </a:rPr>
              <a:t>Dataset: </a:t>
            </a:r>
            <a:r>
              <a:rPr lang="en" u="sng">
                <a:solidFill>
                  <a:schemeClr val="hlink"/>
                </a:solidFill>
                <a:hlinkClick r:id="rId2"/>
              </a:rPr>
              <a:t>https://www.kaggle.com/datasets/fernando2rad/brain-tumor-mri-images-44c</a:t>
            </a:r>
            <a:endParaRPr>
              <a:solidFill>
                <a:srgbClr val="3C78D8"/>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3C78D8"/>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2ea812b94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2ea812b94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3C78D8"/>
                </a:solidFill>
              </a:rPr>
              <a:t>There are different methods for calculating feature importance for different types of models, but the method used was called permutation importance. We randomly shuffle one column and then measure the decrease in overall performance as a result. The greater the decrease in performance, the greater the importance of that feature. If we continue this project we actually want to change our method for this because:</a:t>
            </a:r>
            <a:endParaRPr>
              <a:solidFill>
                <a:srgbClr val="3C78D8"/>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3C78D8"/>
              </a:solidFill>
            </a:endParaRPr>
          </a:p>
          <a:p>
            <a:pPr indent="0" lvl="0" marL="0" rtl="0" algn="l">
              <a:lnSpc>
                <a:spcPct val="115000"/>
              </a:lnSpc>
              <a:spcBef>
                <a:spcPts val="0"/>
              </a:spcBef>
              <a:spcAft>
                <a:spcPts val="0"/>
              </a:spcAft>
              <a:buClr>
                <a:schemeClr val="dk1"/>
              </a:buClr>
              <a:buSzPts val="1100"/>
              <a:buFont typeface="Arial"/>
              <a:buNone/>
            </a:pPr>
            <a:r>
              <a:rPr lang="en">
                <a:solidFill>
                  <a:srgbClr val="3C78D8"/>
                </a:solidFill>
              </a:rPr>
              <a:t>Limitations to permutation importance:</a:t>
            </a:r>
            <a:endParaRPr>
              <a:solidFill>
                <a:srgbClr val="3C78D8"/>
              </a:solidFill>
            </a:endParaRPr>
          </a:p>
          <a:p>
            <a:pPr indent="-298450" lvl="0" marL="457200" rtl="0" algn="l">
              <a:lnSpc>
                <a:spcPct val="115000"/>
              </a:lnSpc>
              <a:spcBef>
                <a:spcPts val="0"/>
              </a:spcBef>
              <a:spcAft>
                <a:spcPts val="0"/>
              </a:spcAft>
              <a:buClr>
                <a:srgbClr val="3C78D8"/>
              </a:buClr>
              <a:buSzPts val="1100"/>
              <a:buChar char="-"/>
            </a:pPr>
            <a:r>
              <a:rPr lang="en">
                <a:solidFill>
                  <a:srgbClr val="3C78D8"/>
                </a:solidFill>
              </a:rPr>
              <a:t>Analogy of changing one column of pixels in an image, as the number of features increases its less likely for this method to be effective</a:t>
            </a:r>
            <a:endParaRPr>
              <a:solidFill>
                <a:srgbClr val="3C78D8"/>
              </a:solidFill>
            </a:endParaRPr>
          </a:p>
          <a:p>
            <a:pPr indent="-298450" lvl="0" marL="457200" rtl="0" algn="l">
              <a:lnSpc>
                <a:spcPct val="115000"/>
              </a:lnSpc>
              <a:spcBef>
                <a:spcPts val="0"/>
              </a:spcBef>
              <a:spcAft>
                <a:spcPts val="0"/>
              </a:spcAft>
              <a:buClr>
                <a:srgbClr val="3C78D8"/>
              </a:buClr>
              <a:buSzPts val="1100"/>
              <a:buChar char="-"/>
            </a:pPr>
            <a:r>
              <a:rPr lang="en">
                <a:solidFill>
                  <a:srgbClr val="3C78D8"/>
                </a:solidFill>
              </a:rPr>
              <a:t>Varying things independently might lead to unrealistic data points bc you go out of distribution (for example if age was 5 and they had 10 prior arrests, or blue dog analogy)</a:t>
            </a:r>
            <a:endParaRPr>
              <a:solidFill>
                <a:srgbClr val="3C78D8"/>
              </a:solidFill>
            </a:endParaRPr>
          </a:p>
          <a:p>
            <a:pPr indent="-298450" lvl="0" marL="457200" rtl="0" algn="l">
              <a:lnSpc>
                <a:spcPct val="115000"/>
              </a:lnSpc>
              <a:spcBef>
                <a:spcPts val="0"/>
              </a:spcBef>
              <a:spcAft>
                <a:spcPts val="0"/>
              </a:spcAft>
              <a:buClr>
                <a:srgbClr val="3C78D8"/>
              </a:buClr>
              <a:buSzPts val="1100"/>
              <a:buChar char="-"/>
            </a:pPr>
            <a:r>
              <a:rPr lang="en">
                <a:solidFill>
                  <a:srgbClr val="3C78D8"/>
                </a:solidFill>
              </a:rPr>
              <a:t>Assumes features are not highly correlated. It only looks at features individually, some features may </a:t>
            </a:r>
            <a:r>
              <a:rPr lang="en">
                <a:solidFill>
                  <a:srgbClr val="3C78D8"/>
                </a:solidFill>
              </a:rPr>
              <a:t>have</a:t>
            </a:r>
            <a:r>
              <a:rPr lang="en">
                <a:solidFill>
                  <a:srgbClr val="3C78D8"/>
                </a:solidFill>
              </a:rPr>
              <a:t> low individual importance but contribute significantly when grouped with other features</a:t>
            </a:r>
            <a:endParaRPr>
              <a:solidFill>
                <a:srgbClr val="3C78D8"/>
              </a:solidFill>
            </a:endParaRPr>
          </a:p>
          <a:p>
            <a:pPr indent="0" lvl="0" marL="0" rtl="0" algn="l">
              <a:lnSpc>
                <a:spcPct val="115000"/>
              </a:lnSpc>
              <a:spcBef>
                <a:spcPts val="0"/>
              </a:spcBef>
              <a:spcAft>
                <a:spcPts val="0"/>
              </a:spcAft>
              <a:buNone/>
            </a:pPr>
            <a:r>
              <a:t/>
            </a:r>
            <a:endParaRPr>
              <a:solidFill>
                <a:srgbClr val="3C78D8"/>
              </a:solidFill>
            </a:endParaRPr>
          </a:p>
          <a:p>
            <a:pPr indent="0" lvl="0" marL="0" rtl="0" algn="l">
              <a:lnSpc>
                <a:spcPct val="115000"/>
              </a:lnSpc>
              <a:spcBef>
                <a:spcPts val="0"/>
              </a:spcBef>
              <a:spcAft>
                <a:spcPts val="0"/>
              </a:spcAft>
              <a:buNone/>
            </a:pPr>
            <a:r>
              <a:rPr lang="en">
                <a:solidFill>
                  <a:srgbClr val="3C78D8"/>
                </a:solidFill>
              </a:rPr>
              <a:t>How we could improve our feature importance:</a:t>
            </a:r>
            <a:endParaRPr>
              <a:solidFill>
                <a:srgbClr val="3C78D8"/>
              </a:solidFill>
            </a:endParaRPr>
          </a:p>
          <a:p>
            <a:pPr indent="-298450" lvl="0" marL="457200" rtl="0" algn="l">
              <a:lnSpc>
                <a:spcPct val="115000"/>
              </a:lnSpc>
              <a:spcBef>
                <a:spcPts val="0"/>
              </a:spcBef>
              <a:spcAft>
                <a:spcPts val="0"/>
              </a:spcAft>
              <a:buClr>
                <a:srgbClr val="3C78D8"/>
              </a:buClr>
              <a:buSzPts val="1100"/>
              <a:buChar char="-"/>
            </a:pPr>
            <a:r>
              <a:rPr lang="en">
                <a:solidFill>
                  <a:srgbClr val="3C78D8"/>
                </a:solidFill>
              </a:rPr>
              <a:t>Apply PCA (to reduce dimensionality while </a:t>
            </a:r>
            <a:r>
              <a:rPr lang="en">
                <a:solidFill>
                  <a:srgbClr val="3C78D8"/>
                </a:solidFill>
              </a:rPr>
              <a:t>preserving</a:t>
            </a:r>
            <a:r>
              <a:rPr lang="en">
                <a:solidFill>
                  <a:srgbClr val="3C78D8"/>
                </a:solidFill>
              </a:rPr>
              <a:t> important patterns) on our dataset to reduce dimensionality, instead of changing one column at a time we would change relevant groups of features. </a:t>
            </a:r>
            <a:endParaRPr>
              <a:solidFill>
                <a:srgbClr val="3C78D8"/>
              </a:solidFill>
            </a:endParaRPr>
          </a:p>
          <a:p>
            <a:pPr indent="-298450" lvl="0" marL="457200" rtl="0" algn="l">
              <a:lnSpc>
                <a:spcPct val="115000"/>
              </a:lnSpc>
              <a:spcBef>
                <a:spcPts val="0"/>
              </a:spcBef>
              <a:spcAft>
                <a:spcPts val="0"/>
              </a:spcAft>
              <a:buClr>
                <a:srgbClr val="3C78D8"/>
              </a:buClr>
              <a:buSzPts val="1100"/>
              <a:buChar char="-"/>
            </a:pPr>
            <a:r>
              <a:rPr lang="en">
                <a:solidFill>
                  <a:srgbClr val="3C78D8"/>
                </a:solidFill>
              </a:rPr>
              <a:t>Adversarial examples: </a:t>
            </a:r>
            <a:endParaRPr>
              <a:solidFill>
                <a:srgbClr val="3C78D8"/>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52ea812b94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52ea812b94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 academic paper on COMPAS stated that the only features (most suggested features) to go by for training and testing were sex, age and priors count. For our DNN, we included a few more solely for feature importance demonstrations, but it didn’t have a significant impact on the accuracy of the models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Dataset used: </a:t>
            </a:r>
            <a:r>
              <a:rPr lang="en" u="sng">
                <a:solidFill>
                  <a:schemeClr val="hlink"/>
                </a:solidFill>
                <a:hlinkClick r:id="rId2"/>
              </a:rPr>
              <a:t>https://raw.githubusercontent.com/propublica/compas-analysis/master/compas-scores-two-years.csv</a:t>
            </a:r>
            <a:endParaRPr/>
          </a:p>
          <a:p>
            <a:pPr indent="0" lvl="0" marL="0" rtl="0" algn="l">
              <a:spcBef>
                <a:spcPts val="0"/>
              </a:spcBef>
              <a:spcAft>
                <a:spcPts val="0"/>
              </a:spcAft>
              <a:buClr>
                <a:schemeClr val="dk1"/>
              </a:buClr>
              <a:buSzPts val="1100"/>
              <a:buFont typeface="Arial"/>
              <a:buNone/>
            </a:pPr>
            <a:r>
              <a:rPr lang="en"/>
              <a:t>Paper referenced: </a:t>
            </a:r>
            <a:r>
              <a:rPr lang="en" u="sng">
                <a:solidFill>
                  <a:schemeClr val="hlink"/>
                </a:solidFill>
                <a:hlinkClick r:id="rId3"/>
              </a:rPr>
              <a:t>https://www.science.org/doi/10.1126/sciadv.aao5580</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2ea812b94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2ea812b94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Visualization of filters: examines filters in the convolutional layers to understand what patterns or features they are detecting; </a:t>
            </a:r>
            <a:r>
              <a:rPr lang="en" sz="1050">
                <a:solidFill>
                  <a:schemeClr val="dk1"/>
                </a:solidFill>
                <a:latin typeface="Roboto"/>
                <a:ea typeface="Roboto"/>
                <a:cs typeface="Roboto"/>
                <a:sym typeface="Roboto"/>
              </a:rPr>
              <a:t>best for first layer bc that's directly connected to pixels; feature maps don't quite look like images anymore in the later layers</a:t>
            </a:r>
            <a:endParaRPr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en" sz="1050">
                <a:solidFill>
                  <a:schemeClr val="dk1"/>
                </a:solidFill>
                <a:latin typeface="Roboto"/>
                <a:ea typeface="Roboto"/>
                <a:cs typeface="Roboto"/>
                <a:sym typeface="Roboto"/>
              </a:rPr>
              <a:t>Saliency maps: computing and normalizing (dividing by max value) the gradients and visualizing it since normalizing will give every gradient a number from 0-1 (basically attention maps but uses gradients instead of activation functions)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Char char="-"/>
            </a:pPr>
            <a:r>
              <a:rPr lang="en">
                <a:solidFill>
                  <a:schemeClr val="dk1"/>
                </a:solidFill>
              </a:rPr>
              <a:t>Activation maps: generate visualizations of feature activation maps to see which regions of an input image are most important for predictions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Class activation maps (CAM): highlights the regions of an image that contribute most to a specific predicted class.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52ea812b94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52ea812b94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Gradient-based methods: analyze gradients of the network with respect to the input to understand which input features have the most impact on the model's output</a:t>
            </a:r>
            <a:endParaRPr/>
          </a:p>
          <a:p>
            <a:pPr indent="-298450" lvl="0" marL="457200" rtl="0" algn="l">
              <a:spcBef>
                <a:spcPts val="0"/>
              </a:spcBef>
              <a:spcAft>
                <a:spcPts val="0"/>
              </a:spcAft>
              <a:buSzPts val="1100"/>
              <a:buChar char="-"/>
            </a:pPr>
            <a:r>
              <a:rPr lang="en"/>
              <a:t>Perturbation analysis: modify the input to observe how it affects the model's predictions</a:t>
            </a:r>
            <a:endParaRPr/>
          </a:p>
          <a:p>
            <a:pPr indent="-298450" lvl="0" marL="457200" rtl="0" algn="l">
              <a:spcBef>
                <a:spcPts val="0"/>
              </a:spcBef>
              <a:spcAft>
                <a:spcPts val="0"/>
              </a:spcAft>
              <a:buSzPts val="1100"/>
              <a:buChar char="-"/>
            </a:pPr>
            <a:r>
              <a:rPr lang="en"/>
              <a:t>Layer-wise relevance propagation (LRP): assigns relevance scores to different input features based on their contribution to the model's output</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51b934c63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51b934c63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rough representation of most ML models, where you feed in data and get out a prediction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how the model makes the prediction is often a black box</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51b934c63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51b934c63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Ideally</a:t>
            </a:r>
            <a:r>
              <a:rPr lang="en"/>
              <a:t>, we would want to be able to see inside the black box and be able to tell stakeholders “taking into account X in the data, I deduced Y to produce Z”.</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1b934c63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1b934c63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that usually isn’t the case and how models arrive at predictions is unknown.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1b934c63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1b934c63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so interpretability aims to solve this problem by helping humans understand the predictions of ML.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in turn helps with transparency + trust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Especially crucial for models used for high-stakes decision making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26461ea8f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26461ea8f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There are two main ways to approach interpretability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Replace complex models with inherently interpretable ones without sacrificing performance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ad-hoc methods to explain models’ predictions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our two case studies, we focus on applying interpretable models and measuring their performance against their complex model counterparts.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1b934c63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1b934c63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first case study we did was on COMPAS.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algorithm was originally released by Northpointe to assess </a:t>
            </a:r>
            <a:r>
              <a:rPr lang="en">
                <a:solidFill>
                  <a:schemeClr val="dk1"/>
                </a:solidFill>
              </a:rPr>
              <a:t>a criminal defendant’s likelihood of becoming a recidivist - criminals who reoffend.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 analysis of COMPAS found that black defendants were more likely to be incorrectly judged to be at a higher risk of recidivism, while white defendants were more likely than black defendants to be incorrectly flagged as low 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Even when controlling for prior crimes, future recidivism, age and gender, black defendants were 45 percent more likely to be assigned higher risk scores than white defendants. White violent recidivists were 63 percent more likely to have been misclassified as low risk of violent recidivism, compared to black violent recidivists.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Clearly, COMPAS has a bias issue, and we wondered if it was necessary for it to use such a complex model - taking in over 130 features.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7.png"/><Relationship Id="rId11" Type="http://schemas.openxmlformats.org/officeDocument/2006/relationships/image" Target="../media/image21.png"/><Relationship Id="rId10" Type="http://schemas.openxmlformats.org/officeDocument/2006/relationships/image" Target="../media/image22.png"/><Relationship Id="rId9" Type="http://schemas.openxmlformats.org/officeDocument/2006/relationships/image" Target="../media/image29.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20.png"/><Relationship Id="rId8"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250" name="Shape 250"/>
        <p:cNvGrpSpPr/>
        <p:nvPr/>
      </p:nvGrpSpPr>
      <p:grpSpPr>
        <a:xfrm>
          <a:off x="0" y="0"/>
          <a:ext cx="0" cy="0"/>
          <a:chOff x="0" y="0"/>
          <a:chExt cx="0" cy="0"/>
        </a:xfrm>
      </p:grpSpPr>
      <p:sp>
        <p:nvSpPr>
          <p:cNvPr id="251" name="Google Shape;251;p22"/>
          <p:cNvSpPr txBox="1"/>
          <p:nvPr/>
        </p:nvSpPr>
        <p:spPr>
          <a:xfrm>
            <a:off x="2687425" y="2248488"/>
            <a:ext cx="4995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Complex:</a:t>
            </a:r>
            <a:r>
              <a:rPr lang="en" sz="3000">
                <a:solidFill>
                  <a:srgbClr val="FFFFFF"/>
                </a:solidFill>
                <a:latin typeface="Golos Text Medium"/>
                <a:ea typeface="Golos Text Medium"/>
                <a:cs typeface="Golos Text Medium"/>
                <a:sym typeface="Golos Text Medium"/>
              </a:rPr>
              <a:t> DNN</a:t>
            </a:r>
            <a:endParaRPr sz="3000">
              <a:solidFill>
                <a:srgbClr val="FFFFFF"/>
              </a:solidFill>
              <a:latin typeface="Golos Text Medium"/>
              <a:ea typeface="Golos Text Medium"/>
              <a:cs typeface="Golos Text Medium"/>
              <a:sym typeface="Golos Text Medium"/>
            </a:endParaRPr>
          </a:p>
        </p:txBody>
      </p:sp>
      <p:sp>
        <p:nvSpPr>
          <p:cNvPr id="252" name="Google Shape;252;p22"/>
          <p:cNvSpPr txBox="1"/>
          <p:nvPr/>
        </p:nvSpPr>
        <p:spPr>
          <a:xfrm>
            <a:off x="2687425" y="3370875"/>
            <a:ext cx="52335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Interpretable: Logistic Regression</a:t>
            </a:r>
            <a:endParaRPr sz="3000">
              <a:solidFill>
                <a:srgbClr val="FFFFFF"/>
              </a:solidFill>
              <a:latin typeface="Golos Text Medium"/>
              <a:ea typeface="Golos Text Medium"/>
              <a:cs typeface="Golos Text Medium"/>
              <a:sym typeface="Golos Text Medium"/>
            </a:endParaRPr>
          </a:p>
        </p:txBody>
      </p:sp>
      <p:grpSp>
        <p:nvGrpSpPr>
          <p:cNvPr id="253" name="Google Shape;253;p22"/>
          <p:cNvGrpSpPr/>
          <p:nvPr/>
        </p:nvGrpSpPr>
        <p:grpSpPr>
          <a:xfrm>
            <a:off x="1223064" y="3637937"/>
            <a:ext cx="692164" cy="643333"/>
            <a:chOff x="1737326" y="2900773"/>
            <a:chExt cx="374730" cy="350361"/>
          </a:xfrm>
        </p:grpSpPr>
        <p:sp>
          <p:nvSpPr>
            <p:cNvPr id="254" name="Google Shape;254;p22"/>
            <p:cNvSpPr/>
            <p:nvPr/>
          </p:nvSpPr>
          <p:spPr>
            <a:xfrm>
              <a:off x="1942890" y="2936723"/>
              <a:ext cx="169167" cy="176966"/>
            </a:xfrm>
            <a:custGeom>
              <a:rect b="b" l="l" r="r" t="t"/>
              <a:pathLst>
                <a:path extrusionOk="0" h="6739" w="6442">
                  <a:moveTo>
                    <a:pt x="690" y="0"/>
                  </a:moveTo>
                  <a:cubicBezTo>
                    <a:pt x="307" y="0"/>
                    <a:pt x="1" y="316"/>
                    <a:pt x="1" y="689"/>
                  </a:cubicBezTo>
                  <a:lnTo>
                    <a:pt x="1" y="4374"/>
                  </a:lnTo>
                  <a:cubicBezTo>
                    <a:pt x="1" y="4757"/>
                    <a:pt x="307" y="5063"/>
                    <a:pt x="690" y="5063"/>
                  </a:cubicBezTo>
                  <a:lnTo>
                    <a:pt x="1379" y="5063"/>
                  </a:lnTo>
                  <a:lnTo>
                    <a:pt x="996" y="6604"/>
                  </a:lnTo>
                  <a:cubicBezTo>
                    <a:pt x="982" y="6676"/>
                    <a:pt x="1039" y="6738"/>
                    <a:pt x="1110" y="6738"/>
                  </a:cubicBezTo>
                  <a:cubicBezTo>
                    <a:pt x="1132" y="6738"/>
                    <a:pt x="1155" y="6732"/>
                    <a:pt x="1178" y="6718"/>
                  </a:cubicBezTo>
                  <a:lnTo>
                    <a:pt x="3446" y="5063"/>
                  </a:lnTo>
                  <a:lnTo>
                    <a:pt x="5753" y="5063"/>
                  </a:lnTo>
                  <a:cubicBezTo>
                    <a:pt x="6126" y="5063"/>
                    <a:pt x="6442" y="4757"/>
                    <a:pt x="6442" y="4374"/>
                  </a:cubicBezTo>
                  <a:lnTo>
                    <a:pt x="6442" y="689"/>
                  </a:lnTo>
                  <a:cubicBezTo>
                    <a:pt x="6442" y="316"/>
                    <a:pt x="6135" y="10"/>
                    <a:pt x="5753" y="0"/>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2003209" y="2936723"/>
              <a:ext cx="48528" cy="114861"/>
            </a:xfrm>
            <a:custGeom>
              <a:rect b="b" l="l" r="r" t="t"/>
              <a:pathLst>
                <a:path extrusionOk="0" h="4374" w="1848">
                  <a:moveTo>
                    <a:pt x="1" y="0"/>
                  </a:moveTo>
                  <a:lnTo>
                    <a:pt x="1" y="3455"/>
                  </a:lnTo>
                  <a:cubicBezTo>
                    <a:pt x="1" y="3962"/>
                    <a:pt x="412" y="4374"/>
                    <a:pt x="919" y="4374"/>
                  </a:cubicBezTo>
                  <a:cubicBezTo>
                    <a:pt x="1427" y="4374"/>
                    <a:pt x="1848" y="3962"/>
                    <a:pt x="1848" y="3455"/>
                  </a:cubicBezTo>
                  <a:lnTo>
                    <a:pt x="1848"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2015525" y="2900773"/>
              <a:ext cx="23660" cy="96532"/>
            </a:xfrm>
            <a:custGeom>
              <a:rect b="b" l="l" r="r" t="t"/>
              <a:pathLst>
                <a:path extrusionOk="0" h="3676" w="901">
                  <a:moveTo>
                    <a:pt x="224" y="0"/>
                  </a:moveTo>
                  <a:cubicBezTo>
                    <a:pt x="98" y="0"/>
                    <a:pt x="1" y="111"/>
                    <a:pt x="10" y="240"/>
                  </a:cubicBezTo>
                  <a:lnTo>
                    <a:pt x="211" y="3455"/>
                  </a:lnTo>
                  <a:cubicBezTo>
                    <a:pt x="211" y="3580"/>
                    <a:pt x="316" y="3676"/>
                    <a:pt x="441" y="3676"/>
                  </a:cubicBezTo>
                  <a:lnTo>
                    <a:pt x="470" y="3676"/>
                  </a:lnTo>
                  <a:cubicBezTo>
                    <a:pt x="584" y="3676"/>
                    <a:pt x="690" y="3580"/>
                    <a:pt x="699" y="3455"/>
                  </a:cubicBezTo>
                  <a:lnTo>
                    <a:pt x="900" y="240"/>
                  </a:lnTo>
                  <a:cubicBezTo>
                    <a:pt x="900" y="111"/>
                    <a:pt x="803" y="0"/>
                    <a:pt x="685" y="0"/>
                  </a:cubicBezTo>
                  <a:cubicBezTo>
                    <a:pt x="680" y="0"/>
                    <a:pt x="675" y="0"/>
                    <a:pt x="671" y="1"/>
                  </a:cubicBezTo>
                  <a:lnTo>
                    <a:pt x="240" y="1"/>
                  </a:lnTo>
                  <a:cubicBezTo>
                    <a:pt x="235" y="0"/>
                    <a:pt x="229" y="0"/>
                    <a:pt x="224"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2015289" y="3015371"/>
              <a:ext cx="24396" cy="24159"/>
            </a:xfrm>
            <a:custGeom>
              <a:rect b="b" l="l" r="r" t="t"/>
              <a:pathLst>
                <a:path extrusionOk="0" h="920" w="929">
                  <a:moveTo>
                    <a:pt x="459" y="1"/>
                  </a:moveTo>
                  <a:cubicBezTo>
                    <a:pt x="211" y="1"/>
                    <a:pt x="0" y="211"/>
                    <a:pt x="0" y="460"/>
                  </a:cubicBezTo>
                  <a:cubicBezTo>
                    <a:pt x="0" y="718"/>
                    <a:pt x="211" y="919"/>
                    <a:pt x="459" y="919"/>
                  </a:cubicBezTo>
                  <a:cubicBezTo>
                    <a:pt x="718" y="919"/>
                    <a:pt x="928" y="718"/>
                    <a:pt x="928" y="460"/>
                  </a:cubicBezTo>
                  <a:cubicBezTo>
                    <a:pt x="928" y="211"/>
                    <a:pt x="718" y="1"/>
                    <a:pt x="459"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1737326" y="3166419"/>
              <a:ext cx="205353" cy="84715"/>
            </a:xfrm>
            <a:custGeom>
              <a:rect b="b" l="l" r="r" t="t"/>
              <a:pathLst>
                <a:path extrusionOk="0" h="3226" w="7820">
                  <a:moveTo>
                    <a:pt x="2527" y="0"/>
                  </a:moveTo>
                  <a:lnTo>
                    <a:pt x="603" y="709"/>
                  </a:lnTo>
                  <a:cubicBezTo>
                    <a:pt x="240" y="833"/>
                    <a:pt x="0" y="1177"/>
                    <a:pt x="0" y="1570"/>
                  </a:cubicBezTo>
                  <a:lnTo>
                    <a:pt x="0" y="2996"/>
                  </a:lnTo>
                  <a:cubicBezTo>
                    <a:pt x="0" y="3120"/>
                    <a:pt x="96" y="3226"/>
                    <a:pt x="230" y="3226"/>
                  </a:cubicBezTo>
                  <a:lnTo>
                    <a:pt x="7590" y="3226"/>
                  </a:lnTo>
                  <a:cubicBezTo>
                    <a:pt x="7714" y="3226"/>
                    <a:pt x="7819" y="3120"/>
                    <a:pt x="7819" y="2996"/>
                  </a:cubicBezTo>
                  <a:lnTo>
                    <a:pt x="7819" y="1570"/>
                  </a:lnTo>
                  <a:cubicBezTo>
                    <a:pt x="7819" y="1187"/>
                    <a:pt x="7580" y="843"/>
                    <a:pt x="7216" y="709"/>
                  </a:cubicBezTo>
                  <a:lnTo>
                    <a:pt x="5293" y="0"/>
                  </a:lnTo>
                  <a:lnTo>
                    <a:pt x="3915" y="460"/>
                  </a:lnTo>
                  <a:lnTo>
                    <a:pt x="2527" y="0"/>
                  </a:lnTo>
                  <a:close/>
                </a:path>
              </a:pathLst>
            </a:custGeom>
            <a:solidFill>
              <a:srgbClr val="7F91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1827792" y="3190788"/>
              <a:ext cx="24396" cy="60345"/>
            </a:xfrm>
            <a:custGeom>
              <a:rect b="b" l="l" r="r" t="t"/>
              <a:pathLst>
                <a:path extrusionOk="0" h="2298" w="929">
                  <a:moveTo>
                    <a:pt x="221" y="1"/>
                  </a:moveTo>
                  <a:lnTo>
                    <a:pt x="1" y="2298"/>
                  </a:lnTo>
                  <a:lnTo>
                    <a:pt x="929" y="2298"/>
                  </a:lnTo>
                  <a:lnTo>
                    <a:pt x="709" y="1"/>
                  </a:lnTo>
                  <a:close/>
                </a:path>
              </a:pathLst>
            </a:custGeom>
            <a:solidFill>
              <a:srgbClr val="4760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1829552" y="3178472"/>
              <a:ext cx="21139" cy="20640"/>
            </a:xfrm>
            <a:custGeom>
              <a:rect b="b" l="l" r="r" t="t"/>
              <a:pathLst>
                <a:path extrusionOk="0" h="786" w="805">
                  <a:moveTo>
                    <a:pt x="1" y="1"/>
                  </a:moveTo>
                  <a:lnTo>
                    <a:pt x="1" y="623"/>
                  </a:lnTo>
                  <a:cubicBezTo>
                    <a:pt x="1" y="709"/>
                    <a:pt x="77" y="785"/>
                    <a:pt x="163" y="785"/>
                  </a:cubicBezTo>
                  <a:lnTo>
                    <a:pt x="642" y="785"/>
                  </a:lnTo>
                  <a:cubicBezTo>
                    <a:pt x="728" y="785"/>
                    <a:pt x="805" y="709"/>
                    <a:pt x="805" y="623"/>
                  </a:cubicBezTo>
                  <a:lnTo>
                    <a:pt x="805" y="1"/>
                  </a:ln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1906703" y="3191051"/>
              <a:ext cx="36213" cy="60083"/>
            </a:xfrm>
            <a:custGeom>
              <a:rect b="b" l="l" r="r" t="t"/>
              <a:pathLst>
                <a:path extrusionOk="0" h="2288" w="1379">
                  <a:moveTo>
                    <a:pt x="1130" y="0"/>
                  </a:moveTo>
                  <a:lnTo>
                    <a:pt x="269" y="862"/>
                  </a:lnTo>
                  <a:cubicBezTo>
                    <a:pt x="96" y="1043"/>
                    <a:pt x="1" y="1273"/>
                    <a:pt x="1" y="1522"/>
                  </a:cubicBezTo>
                  <a:lnTo>
                    <a:pt x="1" y="2288"/>
                  </a:lnTo>
                  <a:lnTo>
                    <a:pt x="1149" y="2288"/>
                  </a:lnTo>
                  <a:cubicBezTo>
                    <a:pt x="1274" y="2288"/>
                    <a:pt x="1379" y="2182"/>
                    <a:pt x="1379" y="2058"/>
                  </a:cubicBezTo>
                  <a:lnTo>
                    <a:pt x="1379" y="632"/>
                  </a:lnTo>
                  <a:cubicBezTo>
                    <a:pt x="1379" y="402"/>
                    <a:pt x="1283" y="173"/>
                    <a:pt x="1130" y="0"/>
                  </a:cubicBez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1773513" y="2979185"/>
              <a:ext cx="132981" cy="96794"/>
            </a:xfrm>
            <a:custGeom>
              <a:rect b="b" l="l" r="r" t="t"/>
              <a:pathLst>
                <a:path extrusionOk="0" h="3686" w="5064">
                  <a:moveTo>
                    <a:pt x="1847" y="1"/>
                  </a:moveTo>
                  <a:cubicBezTo>
                    <a:pt x="823" y="1"/>
                    <a:pt x="0" y="824"/>
                    <a:pt x="0" y="1838"/>
                  </a:cubicBezTo>
                  <a:lnTo>
                    <a:pt x="0" y="2384"/>
                  </a:lnTo>
                  <a:cubicBezTo>
                    <a:pt x="0" y="2632"/>
                    <a:pt x="39" y="2881"/>
                    <a:pt x="125" y="3111"/>
                  </a:cubicBezTo>
                  <a:lnTo>
                    <a:pt x="201" y="3341"/>
                  </a:lnTo>
                  <a:cubicBezTo>
                    <a:pt x="221" y="3417"/>
                    <a:pt x="230" y="3484"/>
                    <a:pt x="230" y="3561"/>
                  </a:cubicBezTo>
                  <a:lnTo>
                    <a:pt x="230" y="3685"/>
                  </a:lnTo>
                  <a:lnTo>
                    <a:pt x="4833" y="3685"/>
                  </a:lnTo>
                  <a:lnTo>
                    <a:pt x="4833" y="3561"/>
                  </a:lnTo>
                  <a:cubicBezTo>
                    <a:pt x="4833" y="3484"/>
                    <a:pt x="4853" y="3417"/>
                    <a:pt x="4872" y="3341"/>
                  </a:cubicBezTo>
                  <a:lnTo>
                    <a:pt x="4948" y="3111"/>
                  </a:lnTo>
                  <a:cubicBezTo>
                    <a:pt x="5025" y="2881"/>
                    <a:pt x="5063" y="2632"/>
                    <a:pt x="5063" y="2384"/>
                  </a:cubicBezTo>
                  <a:lnTo>
                    <a:pt x="5063" y="460"/>
                  </a:lnTo>
                  <a:cubicBezTo>
                    <a:pt x="5063" y="201"/>
                    <a:pt x="4862" y="1"/>
                    <a:pt x="4604"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1803659" y="2979185"/>
              <a:ext cx="102834" cy="96794"/>
            </a:xfrm>
            <a:custGeom>
              <a:rect b="b" l="l" r="r" t="t"/>
              <a:pathLst>
                <a:path extrusionOk="0" h="3686" w="3916">
                  <a:moveTo>
                    <a:pt x="931" y="0"/>
                  </a:moveTo>
                  <a:cubicBezTo>
                    <a:pt x="413" y="0"/>
                    <a:pt x="1" y="418"/>
                    <a:pt x="1" y="929"/>
                  </a:cubicBezTo>
                  <a:cubicBezTo>
                    <a:pt x="1" y="1446"/>
                    <a:pt x="422" y="1867"/>
                    <a:pt x="939" y="1867"/>
                  </a:cubicBezTo>
                  <a:lnTo>
                    <a:pt x="1063" y="1867"/>
                  </a:lnTo>
                  <a:lnTo>
                    <a:pt x="1130" y="3685"/>
                  </a:lnTo>
                  <a:lnTo>
                    <a:pt x="3685" y="3685"/>
                  </a:lnTo>
                  <a:lnTo>
                    <a:pt x="3685" y="3561"/>
                  </a:lnTo>
                  <a:cubicBezTo>
                    <a:pt x="3685" y="3484"/>
                    <a:pt x="3695" y="3417"/>
                    <a:pt x="3724" y="3341"/>
                  </a:cubicBezTo>
                  <a:lnTo>
                    <a:pt x="3800" y="3111"/>
                  </a:lnTo>
                  <a:cubicBezTo>
                    <a:pt x="3877" y="2881"/>
                    <a:pt x="3915" y="2632"/>
                    <a:pt x="3915" y="2384"/>
                  </a:cubicBezTo>
                  <a:lnTo>
                    <a:pt x="3915" y="460"/>
                  </a:lnTo>
                  <a:cubicBezTo>
                    <a:pt x="3915" y="201"/>
                    <a:pt x="3714" y="1"/>
                    <a:pt x="3456" y="1"/>
                  </a:cubicBezTo>
                  <a:lnTo>
                    <a:pt x="948" y="1"/>
                  </a:lnTo>
                  <a:cubicBezTo>
                    <a:pt x="942" y="0"/>
                    <a:pt x="937" y="0"/>
                    <a:pt x="931"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1803659" y="3124193"/>
              <a:ext cx="72661" cy="54306"/>
            </a:xfrm>
            <a:custGeom>
              <a:rect b="b" l="l" r="r" t="t"/>
              <a:pathLst>
                <a:path extrusionOk="0" h="2068" w="2767">
                  <a:moveTo>
                    <a:pt x="1" y="1"/>
                  </a:moveTo>
                  <a:lnTo>
                    <a:pt x="1" y="2068"/>
                  </a:lnTo>
                  <a:lnTo>
                    <a:pt x="2767" y="2068"/>
                  </a:lnTo>
                  <a:lnTo>
                    <a:pt x="2767" y="1"/>
                  </a:ln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1803659" y="3124193"/>
              <a:ext cx="72661" cy="30173"/>
            </a:xfrm>
            <a:custGeom>
              <a:rect b="b" l="l" r="r" t="t"/>
              <a:pathLst>
                <a:path extrusionOk="0" h="1149" w="2767">
                  <a:moveTo>
                    <a:pt x="1" y="1"/>
                  </a:moveTo>
                  <a:lnTo>
                    <a:pt x="1" y="776"/>
                  </a:lnTo>
                  <a:cubicBezTo>
                    <a:pt x="427" y="1025"/>
                    <a:pt x="905" y="1149"/>
                    <a:pt x="1384" y="1149"/>
                  </a:cubicBezTo>
                  <a:cubicBezTo>
                    <a:pt x="1862" y="1149"/>
                    <a:pt x="2341" y="1025"/>
                    <a:pt x="2767" y="776"/>
                  </a:cubicBezTo>
                  <a:lnTo>
                    <a:pt x="2767" y="1"/>
                  </a:lnTo>
                  <a:close/>
                </a:path>
              </a:pathLst>
            </a:custGeom>
            <a:solidFill>
              <a:srgbClr val="99A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1791606" y="3156387"/>
              <a:ext cx="48528" cy="43198"/>
            </a:xfrm>
            <a:custGeom>
              <a:rect b="b" l="l" r="r" t="t"/>
              <a:pathLst>
                <a:path extrusionOk="0" h="1645" w="1848">
                  <a:moveTo>
                    <a:pt x="406" y="1"/>
                  </a:moveTo>
                  <a:cubicBezTo>
                    <a:pt x="322" y="1"/>
                    <a:pt x="240" y="50"/>
                    <a:pt x="201" y="134"/>
                  </a:cubicBezTo>
                  <a:lnTo>
                    <a:pt x="0" y="555"/>
                  </a:lnTo>
                  <a:lnTo>
                    <a:pt x="766" y="1559"/>
                  </a:lnTo>
                  <a:cubicBezTo>
                    <a:pt x="812" y="1616"/>
                    <a:pt x="880" y="1645"/>
                    <a:pt x="948" y="1645"/>
                  </a:cubicBezTo>
                  <a:cubicBezTo>
                    <a:pt x="1007" y="1645"/>
                    <a:pt x="1066" y="1623"/>
                    <a:pt x="1111" y="1579"/>
                  </a:cubicBezTo>
                  <a:lnTo>
                    <a:pt x="1848" y="842"/>
                  </a:lnTo>
                  <a:lnTo>
                    <a:pt x="527" y="38"/>
                  </a:lnTo>
                  <a:cubicBezTo>
                    <a:pt x="489" y="13"/>
                    <a:pt x="447" y="1"/>
                    <a:pt x="406" y="1"/>
                  </a:cubicBez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1840108" y="3156387"/>
              <a:ext cx="48292" cy="43198"/>
            </a:xfrm>
            <a:custGeom>
              <a:rect b="b" l="l" r="r" t="t"/>
              <a:pathLst>
                <a:path extrusionOk="0" h="1645" w="1839">
                  <a:moveTo>
                    <a:pt x="1433" y="1"/>
                  </a:moveTo>
                  <a:cubicBezTo>
                    <a:pt x="1391" y="1"/>
                    <a:pt x="1349" y="13"/>
                    <a:pt x="1312" y="38"/>
                  </a:cubicBezTo>
                  <a:lnTo>
                    <a:pt x="1" y="842"/>
                  </a:lnTo>
                  <a:lnTo>
                    <a:pt x="728" y="1579"/>
                  </a:lnTo>
                  <a:cubicBezTo>
                    <a:pt x="777" y="1623"/>
                    <a:pt x="838" y="1645"/>
                    <a:pt x="897" y="1645"/>
                  </a:cubicBezTo>
                  <a:cubicBezTo>
                    <a:pt x="966" y="1645"/>
                    <a:pt x="1031" y="1616"/>
                    <a:pt x="1072" y="1559"/>
                  </a:cubicBezTo>
                  <a:lnTo>
                    <a:pt x="1838" y="555"/>
                  </a:lnTo>
                  <a:lnTo>
                    <a:pt x="1647" y="134"/>
                  </a:lnTo>
                  <a:cubicBezTo>
                    <a:pt x="1602" y="50"/>
                    <a:pt x="1518" y="1"/>
                    <a:pt x="1433" y="1"/>
                  </a:cubicBez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1779552" y="3028107"/>
              <a:ext cx="121137" cy="114205"/>
            </a:xfrm>
            <a:custGeom>
              <a:rect b="b" l="l" r="r" t="t"/>
              <a:pathLst>
                <a:path extrusionOk="0" h="4349" w="4613">
                  <a:moveTo>
                    <a:pt x="1986" y="0"/>
                  </a:moveTo>
                  <a:cubicBezTo>
                    <a:pt x="1399" y="0"/>
                    <a:pt x="893" y="98"/>
                    <a:pt x="641" y="157"/>
                  </a:cubicBezTo>
                  <a:cubicBezTo>
                    <a:pt x="536" y="186"/>
                    <a:pt x="459" y="281"/>
                    <a:pt x="459" y="387"/>
                  </a:cubicBezTo>
                  <a:lnTo>
                    <a:pt x="459" y="942"/>
                  </a:lnTo>
                  <a:cubicBezTo>
                    <a:pt x="459" y="1056"/>
                    <a:pt x="412" y="1171"/>
                    <a:pt x="325" y="1267"/>
                  </a:cubicBezTo>
                  <a:lnTo>
                    <a:pt x="134" y="1449"/>
                  </a:lnTo>
                  <a:cubicBezTo>
                    <a:pt x="48" y="1535"/>
                    <a:pt x="0" y="1659"/>
                    <a:pt x="0" y="1774"/>
                  </a:cubicBezTo>
                  <a:lnTo>
                    <a:pt x="0" y="2052"/>
                  </a:lnTo>
                  <a:cubicBezTo>
                    <a:pt x="0" y="3315"/>
                    <a:pt x="1034" y="4349"/>
                    <a:pt x="2307" y="4349"/>
                  </a:cubicBezTo>
                  <a:cubicBezTo>
                    <a:pt x="3579" y="4349"/>
                    <a:pt x="4613" y="3315"/>
                    <a:pt x="4613" y="2042"/>
                  </a:cubicBezTo>
                  <a:lnTo>
                    <a:pt x="4613" y="1774"/>
                  </a:lnTo>
                  <a:cubicBezTo>
                    <a:pt x="4603" y="1650"/>
                    <a:pt x="4556" y="1535"/>
                    <a:pt x="4469" y="1449"/>
                  </a:cubicBezTo>
                  <a:lnTo>
                    <a:pt x="4288" y="1257"/>
                  </a:lnTo>
                  <a:cubicBezTo>
                    <a:pt x="4192" y="1171"/>
                    <a:pt x="4144" y="1056"/>
                    <a:pt x="4144" y="932"/>
                  </a:cubicBezTo>
                  <a:lnTo>
                    <a:pt x="4144" y="817"/>
                  </a:lnTo>
                  <a:cubicBezTo>
                    <a:pt x="4144" y="721"/>
                    <a:pt x="4106" y="635"/>
                    <a:pt x="4029" y="578"/>
                  </a:cubicBezTo>
                  <a:cubicBezTo>
                    <a:pt x="3415" y="126"/>
                    <a:pt x="2649" y="0"/>
                    <a:pt x="1986" y="0"/>
                  </a:cubicBezTo>
                  <a:close/>
                </a:path>
              </a:pathLst>
            </a:custGeom>
            <a:solidFill>
              <a:srgbClr val="BBC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1779552" y="3028107"/>
              <a:ext cx="108848" cy="113706"/>
            </a:xfrm>
            <a:custGeom>
              <a:rect b="b" l="l" r="r" t="t"/>
              <a:pathLst>
                <a:path extrusionOk="0" h="4330" w="4145">
                  <a:moveTo>
                    <a:pt x="1990" y="1"/>
                  </a:moveTo>
                  <a:cubicBezTo>
                    <a:pt x="1773" y="1"/>
                    <a:pt x="1566" y="14"/>
                    <a:pt x="1378" y="32"/>
                  </a:cubicBezTo>
                  <a:cubicBezTo>
                    <a:pt x="1129" y="61"/>
                    <a:pt x="881" y="99"/>
                    <a:pt x="641" y="157"/>
                  </a:cubicBezTo>
                  <a:cubicBezTo>
                    <a:pt x="536" y="186"/>
                    <a:pt x="459" y="281"/>
                    <a:pt x="459" y="387"/>
                  </a:cubicBezTo>
                  <a:lnTo>
                    <a:pt x="459" y="932"/>
                  </a:lnTo>
                  <a:cubicBezTo>
                    <a:pt x="459" y="1056"/>
                    <a:pt x="412" y="1171"/>
                    <a:pt x="325" y="1257"/>
                  </a:cubicBezTo>
                  <a:lnTo>
                    <a:pt x="134" y="1449"/>
                  </a:lnTo>
                  <a:cubicBezTo>
                    <a:pt x="48" y="1535"/>
                    <a:pt x="0" y="1650"/>
                    <a:pt x="0" y="1774"/>
                  </a:cubicBezTo>
                  <a:lnTo>
                    <a:pt x="0" y="2042"/>
                  </a:lnTo>
                  <a:cubicBezTo>
                    <a:pt x="0" y="3210"/>
                    <a:pt x="871" y="4186"/>
                    <a:pt x="2029" y="4329"/>
                  </a:cubicBezTo>
                  <a:cubicBezTo>
                    <a:pt x="1608" y="3899"/>
                    <a:pt x="1378" y="3334"/>
                    <a:pt x="1378" y="2741"/>
                  </a:cubicBezTo>
                  <a:lnTo>
                    <a:pt x="1378" y="1056"/>
                  </a:lnTo>
                  <a:cubicBezTo>
                    <a:pt x="1378" y="827"/>
                    <a:pt x="1560" y="626"/>
                    <a:pt x="1790" y="597"/>
                  </a:cubicBezTo>
                  <a:cubicBezTo>
                    <a:pt x="1971" y="575"/>
                    <a:pt x="2201" y="556"/>
                    <a:pt x="2456" y="556"/>
                  </a:cubicBezTo>
                  <a:cubicBezTo>
                    <a:pt x="2980" y="556"/>
                    <a:pt x="3610" y="636"/>
                    <a:pt x="4144" y="932"/>
                  </a:cubicBezTo>
                  <a:lnTo>
                    <a:pt x="4144" y="817"/>
                  </a:lnTo>
                  <a:cubicBezTo>
                    <a:pt x="4144" y="721"/>
                    <a:pt x="4106" y="635"/>
                    <a:pt x="4029" y="578"/>
                  </a:cubicBezTo>
                  <a:cubicBezTo>
                    <a:pt x="3416" y="123"/>
                    <a:pt x="2655" y="1"/>
                    <a:pt x="1990"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1737326" y="3191051"/>
              <a:ext cx="36213" cy="60083"/>
            </a:xfrm>
            <a:custGeom>
              <a:rect b="b" l="l" r="r" t="t"/>
              <a:pathLst>
                <a:path extrusionOk="0" h="2288" w="1379">
                  <a:moveTo>
                    <a:pt x="249" y="0"/>
                  </a:moveTo>
                  <a:cubicBezTo>
                    <a:pt x="86" y="173"/>
                    <a:pt x="0" y="402"/>
                    <a:pt x="0" y="632"/>
                  </a:cubicBezTo>
                  <a:lnTo>
                    <a:pt x="0" y="2058"/>
                  </a:lnTo>
                  <a:cubicBezTo>
                    <a:pt x="0" y="2182"/>
                    <a:pt x="96" y="2288"/>
                    <a:pt x="230" y="2288"/>
                  </a:cubicBezTo>
                  <a:lnTo>
                    <a:pt x="1378" y="2288"/>
                  </a:lnTo>
                  <a:lnTo>
                    <a:pt x="1378" y="1522"/>
                  </a:lnTo>
                  <a:cubicBezTo>
                    <a:pt x="1378" y="1273"/>
                    <a:pt x="1283" y="1043"/>
                    <a:pt x="1110" y="862"/>
                  </a:cubicBezTo>
                  <a:lnTo>
                    <a:pt x="249" y="0"/>
                  </a:ln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22"/>
          <p:cNvGrpSpPr/>
          <p:nvPr/>
        </p:nvGrpSpPr>
        <p:grpSpPr>
          <a:xfrm>
            <a:off x="1223089" y="2232437"/>
            <a:ext cx="692131" cy="678625"/>
            <a:chOff x="3498421" y="3787011"/>
            <a:chExt cx="396796" cy="355060"/>
          </a:xfrm>
        </p:grpSpPr>
        <p:sp>
          <p:nvSpPr>
            <p:cNvPr id="272" name="Google Shape;272;p22"/>
            <p:cNvSpPr/>
            <p:nvPr/>
          </p:nvSpPr>
          <p:spPr>
            <a:xfrm>
              <a:off x="3511608" y="3839404"/>
              <a:ext cx="370428" cy="302667"/>
            </a:xfrm>
            <a:custGeom>
              <a:rect b="b" l="l" r="r" t="t"/>
              <a:pathLst>
                <a:path extrusionOk="0" h="11582" w="14175">
                  <a:moveTo>
                    <a:pt x="9070" y="0"/>
                  </a:moveTo>
                  <a:cubicBezTo>
                    <a:pt x="8246" y="0"/>
                    <a:pt x="7449" y="615"/>
                    <a:pt x="7405" y="1581"/>
                  </a:cubicBezTo>
                  <a:cubicBezTo>
                    <a:pt x="7357" y="697"/>
                    <a:pt x="6626" y="4"/>
                    <a:pt x="5741" y="4"/>
                  </a:cubicBezTo>
                  <a:cubicBezTo>
                    <a:pt x="5501" y="4"/>
                    <a:pt x="5270" y="52"/>
                    <a:pt x="5049" y="148"/>
                  </a:cubicBezTo>
                  <a:cubicBezTo>
                    <a:pt x="4847" y="254"/>
                    <a:pt x="4655" y="389"/>
                    <a:pt x="4501" y="562"/>
                  </a:cubicBezTo>
                  <a:cubicBezTo>
                    <a:pt x="4364" y="531"/>
                    <a:pt x="4227" y="516"/>
                    <a:pt x="4092" y="516"/>
                  </a:cubicBezTo>
                  <a:cubicBezTo>
                    <a:pt x="3343" y="516"/>
                    <a:pt x="2652" y="973"/>
                    <a:pt x="2376" y="1706"/>
                  </a:cubicBezTo>
                  <a:cubicBezTo>
                    <a:pt x="2356" y="1754"/>
                    <a:pt x="2347" y="1802"/>
                    <a:pt x="2327" y="1850"/>
                  </a:cubicBezTo>
                  <a:cubicBezTo>
                    <a:pt x="2212" y="2264"/>
                    <a:pt x="2241" y="2716"/>
                    <a:pt x="2424" y="3110"/>
                  </a:cubicBezTo>
                  <a:lnTo>
                    <a:pt x="2376" y="3120"/>
                  </a:lnTo>
                  <a:cubicBezTo>
                    <a:pt x="298" y="3851"/>
                    <a:pt x="0" y="6678"/>
                    <a:pt x="1875" y="7822"/>
                  </a:cubicBezTo>
                  <a:cubicBezTo>
                    <a:pt x="1041" y="9049"/>
                    <a:pt x="1918" y="10707"/>
                    <a:pt x="3401" y="10707"/>
                  </a:cubicBezTo>
                  <a:cubicBezTo>
                    <a:pt x="3405" y="10707"/>
                    <a:pt x="3410" y="10707"/>
                    <a:pt x="3414" y="10707"/>
                  </a:cubicBezTo>
                  <a:cubicBezTo>
                    <a:pt x="3683" y="10697"/>
                    <a:pt x="3953" y="10640"/>
                    <a:pt x="4203" y="10515"/>
                  </a:cubicBezTo>
                  <a:cubicBezTo>
                    <a:pt x="4442" y="11163"/>
                    <a:pt x="5059" y="11581"/>
                    <a:pt x="5742" y="11581"/>
                  </a:cubicBezTo>
                  <a:cubicBezTo>
                    <a:pt x="5799" y="11581"/>
                    <a:pt x="5857" y="11578"/>
                    <a:pt x="5914" y="11572"/>
                  </a:cubicBezTo>
                  <a:cubicBezTo>
                    <a:pt x="6655" y="11505"/>
                    <a:pt x="7260" y="10938"/>
                    <a:pt x="7385" y="10207"/>
                  </a:cubicBezTo>
                  <a:cubicBezTo>
                    <a:pt x="7395" y="10159"/>
                    <a:pt x="7405" y="10101"/>
                    <a:pt x="7405" y="10053"/>
                  </a:cubicBezTo>
                  <a:cubicBezTo>
                    <a:pt x="7405" y="10082"/>
                    <a:pt x="7414" y="10120"/>
                    <a:pt x="7414" y="10159"/>
                  </a:cubicBezTo>
                  <a:cubicBezTo>
                    <a:pt x="7539" y="10966"/>
                    <a:pt x="8241" y="11572"/>
                    <a:pt x="9068" y="11572"/>
                  </a:cubicBezTo>
                  <a:cubicBezTo>
                    <a:pt x="9395" y="11572"/>
                    <a:pt x="9732" y="11466"/>
                    <a:pt x="10001" y="11274"/>
                  </a:cubicBezTo>
                  <a:cubicBezTo>
                    <a:pt x="10270" y="11091"/>
                    <a:pt x="10482" y="10832"/>
                    <a:pt x="10607" y="10524"/>
                  </a:cubicBezTo>
                  <a:cubicBezTo>
                    <a:pt x="10847" y="10640"/>
                    <a:pt x="11116" y="10707"/>
                    <a:pt x="11386" y="10707"/>
                  </a:cubicBezTo>
                  <a:cubicBezTo>
                    <a:pt x="11393" y="10707"/>
                    <a:pt x="11399" y="10707"/>
                    <a:pt x="11406" y="10707"/>
                  </a:cubicBezTo>
                  <a:cubicBezTo>
                    <a:pt x="12282" y="10707"/>
                    <a:pt x="13031" y="10094"/>
                    <a:pt x="13213" y="9245"/>
                  </a:cubicBezTo>
                  <a:cubicBezTo>
                    <a:pt x="13222" y="9207"/>
                    <a:pt x="13232" y="9168"/>
                    <a:pt x="13232" y="9130"/>
                  </a:cubicBezTo>
                  <a:cubicBezTo>
                    <a:pt x="13242" y="9062"/>
                    <a:pt x="13242" y="8995"/>
                    <a:pt x="13251" y="8928"/>
                  </a:cubicBezTo>
                  <a:cubicBezTo>
                    <a:pt x="13261" y="8534"/>
                    <a:pt x="13145" y="8149"/>
                    <a:pt x="12924" y="7822"/>
                  </a:cubicBezTo>
                  <a:cubicBezTo>
                    <a:pt x="13040" y="7755"/>
                    <a:pt x="13145" y="7678"/>
                    <a:pt x="13251" y="7582"/>
                  </a:cubicBezTo>
                  <a:cubicBezTo>
                    <a:pt x="13280" y="7562"/>
                    <a:pt x="13309" y="7534"/>
                    <a:pt x="13338" y="7505"/>
                  </a:cubicBezTo>
                  <a:cubicBezTo>
                    <a:pt x="13405" y="7447"/>
                    <a:pt x="13463" y="7389"/>
                    <a:pt x="13520" y="7322"/>
                  </a:cubicBezTo>
                  <a:cubicBezTo>
                    <a:pt x="13944" y="6851"/>
                    <a:pt x="14174" y="6226"/>
                    <a:pt x="14174" y="5591"/>
                  </a:cubicBezTo>
                  <a:cubicBezTo>
                    <a:pt x="14174" y="4466"/>
                    <a:pt x="13453" y="3466"/>
                    <a:pt x="12376" y="3110"/>
                  </a:cubicBezTo>
                  <a:cubicBezTo>
                    <a:pt x="12569" y="2687"/>
                    <a:pt x="12597" y="2216"/>
                    <a:pt x="12453" y="1783"/>
                  </a:cubicBezTo>
                  <a:cubicBezTo>
                    <a:pt x="12443" y="1754"/>
                    <a:pt x="12434" y="1725"/>
                    <a:pt x="12424" y="1706"/>
                  </a:cubicBezTo>
                  <a:cubicBezTo>
                    <a:pt x="12147" y="973"/>
                    <a:pt x="11457" y="516"/>
                    <a:pt x="10708" y="516"/>
                  </a:cubicBezTo>
                  <a:cubicBezTo>
                    <a:pt x="10573" y="516"/>
                    <a:pt x="10436" y="531"/>
                    <a:pt x="10299" y="562"/>
                  </a:cubicBezTo>
                  <a:cubicBezTo>
                    <a:pt x="9955" y="174"/>
                    <a:pt x="9509" y="0"/>
                    <a:pt x="9070" y="0"/>
                  </a:cubicBezTo>
                  <a:close/>
                </a:path>
              </a:pathLst>
            </a:custGeom>
            <a:solidFill>
              <a:srgbClr val="ACB6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3511347" y="3920676"/>
              <a:ext cx="346804" cy="221159"/>
            </a:xfrm>
            <a:custGeom>
              <a:rect b="b" l="l" r="r" t="t"/>
              <a:pathLst>
                <a:path extrusionOk="0" h="8463" w="13271">
                  <a:moveTo>
                    <a:pt x="2443" y="0"/>
                  </a:moveTo>
                  <a:cubicBezTo>
                    <a:pt x="328" y="702"/>
                    <a:pt x="1" y="3558"/>
                    <a:pt x="1895" y="4722"/>
                  </a:cubicBezTo>
                  <a:cubicBezTo>
                    <a:pt x="1017" y="6019"/>
                    <a:pt x="2050" y="7594"/>
                    <a:pt x="3404" y="7594"/>
                  </a:cubicBezTo>
                  <a:cubicBezTo>
                    <a:pt x="3665" y="7594"/>
                    <a:pt x="3939" y="7535"/>
                    <a:pt x="4213" y="7405"/>
                  </a:cubicBezTo>
                  <a:cubicBezTo>
                    <a:pt x="4494" y="8114"/>
                    <a:pt x="5121" y="8452"/>
                    <a:pt x="5747" y="8452"/>
                  </a:cubicBezTo>
                  <a:cubicBezTo>
                    <a:pt x="6487" y="8452"/>
                    <a:pt x="7224" y="7978"/>
                    <a:pt x="7386" y="7087"/>
                  </a:cubicBezTo>
                  <a:cubicBezTo>
                    <a:pt x="7395" y="7039"/>
                    <a:pt x="7405" y="6991"/>
                    <a:pt x="7405" y="6943"/>
                  </a:cubicBezTo>
                  <a:lnTo>
                    <a:pt x="7405" y="6933"/>
                  </a:lnTo>
                  <a:cubicBezTo>
                    <a:pt x="7405" y="6962"/>
                    <a:pt x="7415" y="7010"/>
                    <a:pt x="7415" y="7039"/>
                  </a:cubicBezTo>
                  <a:cubicBezTo>
                    <a:pt x="7540" y="7856"/>
                    <a:pt x="8251" y="8462"/>
                    <a:pt x="9078" y="8462"/>
                  </a:cubicBezTo>
                  <a:cubicBezTo>
                    <a:pt x="9415" y="8462"/>
                    <a:pt x="9742" y="8356"/>
                    <a:pt x="10021" y="8164"/>
                  </a:cubicBezTo>
                  <a:cubicBezTo>
                    <a:pt x="10290" y="7972"/>
                    <a:pt x="10501" y="7712"/>
                    <a:pt x="10617" y="7414"/>
                  </a:cubicBezTo>
                  <a:cubicBezTo>
                    <a:pt x="10867" y="7530"/>
                    <a:pt x="11126" y="7587"/>
                    <a:pt x="11405" y="7597"/>
                  </a:cubicBezTo>
                  <a:cubicBezTo>
                    <a:pt x="12280" y="7597"/>
                    <a:pt x="13040" y="6991"/>
                    <a:pt x="13223" y="6135"/>
                  </a:cubicBezTo>
                  <a:cubicBezTo>
                    <a:pt x="13232" y="6097"/>
                    <a:pt x="13242" y="6058"/>
                    <a:pt x="13242" y="6010"/>
                  </a:cubicBezTo>
                  <a:cubicBezTo>
                    <a:pt x="13252" y="5943"/>
                    <a:pt x="13261" y="5885"/>
                    <a:pt x="13261" y="5818"/>
                  </a:cubicBezTo>
                  <a:cubicBezTo>
                    <a:pt x="13271" y="5577"/>
                    <a:pt x="13232" y="5337"/>
                    <a:pt x="13146" y="5106"/>
                  </a:cubicBezTo>
                  <a:cubicBezTo>
                    <a:pt x="12867" y="5827"/>
                    <a:pt x="12175" y="6299"/>
                    <a:pt x="11405" y="6299"/>
                  </a:cubicBezTo>
                  <a:cubicBezTo>
                    <a:pt x="11175" y="6289"/>
                    <a:pt x="10944" y="6241"/>
                    <a:pt x="10732" y="6154"/>
                  </a:cubicBezTo>
                  <a:cubicBezTo>
                    <a:pt x="10716" y="6150"/>
                    <a:pt x="10700" y="6147"/>
                    <a:pt x="10684" y="6147"/>
                  </a:cubicBezTo>
                  <a:cubicBezTo>
                    <a:pt x="10635" y="6147"/>
                    <a:pt x="10591" y="6171"/>
                    <a:pt x="10569" y="6222"/>
                  </a:cubicBezTo>
                  <a:cubicBezTo>
                    <a:pt x="10444" y="6481"/>
                    <a:pt x="10251" y="6703"/>
                    <a:pt x="10021" y="6866"/>
                  </a:cubicBezTo>
                  <a:cubicBezTo>
                    <a:pt x="9742" y="7058"/>
                    <a:pt x="9415" y="7154"/>
                    <a:pt x="9078" y="7154"/>
                  </a:cubicBezTo>
                  <a:cubicBezTo>
                    <a:pt x="8251" y="7154"/>
                    <a:pt x="7559" y="6558"/>
                    <a:pt x="7434" y="5741"/>
                  </a:cubicBezTo>
                  <a:cubicBezTo>
                    <a:pt x="7424" y="5683"/>
                    <a:pt x="7415" y="5616"/>
                    <a:pt x="7415" y="5558"/>
                  </a:cubicBezTo>
                  <a:cubicBezTo>
                    <a:pt x="7415" y="5635"/>
                    <a:pt x="7405" y="5712"/>
                    <a:pt x="7386" y="5789"/>
                  </a:cubicBezTo>
                  <a:cubicBezTo>
                    <a:pt x="7232" y="6679"/>
                    <a:pt x="6489" y="7170"/>
                    <a:pt x="5740" y="7170"/>
                  </a:cubicBezTo>
                  <a:cubicBezTo>
                    <a:pt x="5177" y="7170"/>
                    <a:pt x="4611" y="6893"/>
                    <a:pt x="4289" y="6299"/>
                  </a:cubicBezTo>
                  <a:cubicBezTo>
                    <a:pt x="4238" y="6205"/>
                    <a:pt x="4150" y="6142"/>
                    <a:pt x="4050" y="6142"/>
                  </a:cubicBezTo>
                  <a:cubicBezTo>
                    <a:pt x="4037" y="6142"/>
                    <a:pt x="4024" y="6143"/>
                    <a:pt x="4011" y="6145"/>
                  </a:cubicBezTo>
                  <a:cubicBezTo>
                    <a:pt x="3948" y="6150"/>
                    <a:pt x="3888" y="6152"/>
                    <a:pt x="3832" y="6152"/>
                  </a:cubicBezTo>
                  <a:cubicBezTo>
                    <a:pt x="2760" y="6152"/>
                    <a:pt x="2848" y="5316"/>
                    <a:pt x="2866" y="4924"/>
                  </a:cubicBezTo>
                  <a:cubicBezTo>
                    <a:pt x="2876" y="4799"/>
                    <a:pt x="2818" y="4674"/>
                    <a:pt x="2712" y="4597"/>
                  </a:cubicBezTo>
                  <a:cubicBezTo>
                    <a:pt x="2068" y="4116"/>
                    <a:pt x="1760" y="3356"/>
                    <a:pt x="1760" y="2491"/>
                  </a:cubicBezTo>
                  <a:cubicBezTo>
                    <a:pt x="1760" y="1952"/>
                    <a:pt x="1924" y="1433"/>
                    <a:pt x="2232" y="991"/>
                  </a:cubicBezTo>
                  <a:cubicBezTo>
                    <a:pt x="2366" y="808"/>
                    <a:pt x="2520" y="635"/>
                    <a:pt x="2693" y="471"/>
                  </a:cubicBezTo>
                  <a:cubicBezTo>
                    <a:pt x="2809" y="356"/>
                    <a:pt x="2539" y="164"/>
                    <a:pt x="2453" y="19"/>
                  </a:cubicBezTo>
                  <a:lnTo>
                    <a:pt x="2443" y="0"/>
                  </a:lnTo>
                  <a:close/>
                </a:path>
              </a:pathLst>
            </a:custGeom>
            <a:solidFill>
              <a:srgbClr val="7E8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3498421" y="3787011"/>
              <a:ext cx="396796" cy="313407"/>
            </a:xfrm>
            <a:custGeom>
              <a:rect b="b" l="l" r="r" t="t"/>
              <a:pathLst>
                <a:path extrusionOk="0" h="11993" w="15184">
                  <a:moveTo>
                    <a:pt x="5938" y="0"/>
                  </a:moveTo>
                  <a:cubicBezTo>
                    <a:pt x="5471" y="0"/>
                    <a:pt x="5001" y="174"/>
                    <a:pt x="4635" y="536"/>
                  </a:cubicBezTo>
                  <a:lnTo>
                    <a:pt x="4625" y="545"/>
                  </a:lnTo>
                  <a:lnTo>
                    <a:pt x="4606" y="545"/>
                  </a:lnTo>
                  <a:cubicBezTo>
                    <a:pt x="4494" y="527"/>
                    <a:pt x="4383" y="518"/>
                    <a:pt x="4274" y="518"/>
                  </a:cubicBezTo>
                  <a:cubicBezTo>
                    <a:pt x="2931" y="518"/>
                    <a:pt x="1909" y="1837"/>
                    <a:pt x="2327" y="3180"/>
                  </a:cubicBezTo>
                  <a:lnTo>
                    <a:pt x="2337" y="3199"/>
                  </a:lnTo>
                  <a:lnTo>
                    <a:pt x="2317" y="3209"/>
                  </a:lnTo>
                  <a:cubicBezTo>
                    <a:pt x="308" y="4074"/>
                    <a:pt x="0" y="6796"/>
                    <a:pt x="1760" y="8094"/>
                  </a:cubicBezTo>
                  <a:lnTo>
                    <a:pt x="1779" y="8103"/>
                  </a:lnTo>
                  <a:lnTo>
                    <a:pt x="1769" y="8132"/>
                  </a:lnTo>
                  <a:cubicBezTo>
                    <a:pt x="1035" y="9560"/>
                    <a:pt x="2134" y="11132"/>
                    <a:pt x="3581" y="11132"/>
                  </a:cubicBezTo>
                  <a:cubicBezTo>
                    <a:pt x="3801" y="11132"/>
                    <a:pt x="4029" y="11096"/>
                    <a:pt x="4260" y="11017"/>
                  </a:cubicBezTo>
                  <a:lnTo>
                    <a:pt x="4279" y="11007"/>
                  </a:lnTo>
                  <a:lnTo>
                    <a:pt x="4298" y="11027"/>
                  </a:lnTo>
                  <a:cubicBezTo>
                    <a:pt x="4414" y="11248"/>
                    <a:pt x="4587" y="11440"/>
                    <a:pt x="4789" y="11594"/>
                  </a:cubicBezTo>
                  <a:cubicBezTo>
                    <a:pt x="4832" y="11628"/>
                    <a:pt x="4877" y="11642"/>
                    <a:pt x="4919" y="11642"/>
                  </a:cubicBezTo>
                  <a:cubicBezTo>
                    <a:pt x="5093" y="11642"/>
                    <a:pt x="5226" y="11399"/>
                    <a:pt x="5048" y="11267"/>
                  </a:cubicBezTo>
                  <a:cubicBezTo>
                    <a:pt x="4837" y="11104"/>
                    <a:pt x="4683" y="10892"/>
                    <a:pt x="4587" y="10652"/>
                  </a:cubicBezTo>
                  <a:cubicBezTo>
                    <a:pt x="4551" y="10566"/>
                    <a:pt x="4468" y="10518"/>
                    <a:pt x="4385" y="10518"/>
                  </a:cubicBezTo>
                  <a:cubicBezTo>
                    <a:pt x="4355" y="10518"/>
                    <a:pt x="4326" y="10524"/>
                    <a:pt x="4298" y="10536"/>
                  </a:cubicBezTo>
                  <a:cubicBezTo>
                    <a:pt x="4062" y="10650"/>
                    <a:pt x="3820" y="10702"/>
                    <a:pt x="3585" y="10702"/>
                  </a:cubicBezTo>
                  <a:cubicBezTo>
                    <a:pt x="2670" y="10702"/>
                    <a:pt x="1862" y="9913"/>
                    <a:pt x="1962" y="8911"/>
                  </a:cubicBezTo>
                  <a:cubicBezTo>
                    <a:pt x="2057" y="8081"/>
                    <a:pt x="2740" y="7459"/>
                    <a:pt x="3568" y="7459"/>
                  </a:cubicBezTo>
                  <a:cubicBezTo>
                    <a:pt x="3574" y="7459"/>
                    <a:pt x="3580" y="7459"/>
                    <a:pt x="3587" y="7459"/>
                  </a:cubicBezTo>
                  <a:cubicBezTo>
                    <a:pt x="3866" y="7459"/>
                    <a:pt x="3866" y="7026"/>
                    <a:pt x="3587" y="7026"/>
                  </a:cubicBezTo>
                  <a:cubicBezTo>
                    <a:pt x="2991" y="7026"/>
                    <a:pt x="2433" y="7286"/>
                    <a:pt x="2048" y="7738"/>
                  </a:cubicBezTo>
                  <a:lnTo>
                    <a:pt x="2029" y="7757"/>
                  </a:lnTo>
                  <a:lnTo>
                    <a:pt x="2010" y="7738"/>
                  </a:lnTo>
                  <a:cubicBezTo>
                    <a:pt x="510" y="6632"/>
                    <a:pt x="779" y="4324"/>
                    <a:pt x="2491" y="3593"/>
                  </a:cubicBezTo>
                  <a:lnTo>
                    <a:pt x="2510" y="3584"/>
                  </a:lnTo>
                  <a:lnTo>
                    <a:pt x="2519" y="3603"/>
                  </a:lnTo>
                  <a:cubicBezTo>
                    <a:pt x="2894" y="4228"/>
                    <a:pt x="3558" y="4603"/>
                    <a:pt x="4289" y="4613"/>
                  </a:cubicBezTo>
                  <a:cubicBezTo>
                    <a:pt x="4568" y="4613"/>
                    <a:pt x="4568" y="4190"/>
                    <a:pt x="4289" y="4190"/>
                  </a:cubicBezTo>
                  <a:cubicBezTo>
                    <a:pt x="4283" y="4190"/>
                    <a:pt x="4277" y="4190"/>
                    <a:pt x="4271" y="4190"/>
                  </a:cubicBezTo>
                  <a:cubicBezTo>
                    <a:pt x="3347" y="4190"/>
                    <a:pt x="2606" y="3434"/>
                    <a:pt x="2635" y="2516"/>
                  </a:cubicBezTo>
                  <a:cubicBezTo>
                    <a:pt x="2662" y="1625"/>
                    <a:pt x="3384" y="935"/>
                    <a:pt x="4255" y="935"/>
                  </a:cubicBezTo>
                  <a:cubicBezTo>
                    <a:pt x="4295" y="935"/>
                    <a:pt x="4335" y="936"/>
                    <a:pt x="4375" y="939"/>
                  </a:cubicBezTo>
                  <a:cubicBezTo>
                    <a:pt x="4914" y="968"/>
                    <a:pt x="5404" y="1257"/>
                    <a:pt x="5673" y="1718"/>
                  </a:cubicBezTo>
                  <a:cubicBezTo>
                    <a:pt x="5720" y="1785"/>
                    <a:pt x="5784" y="1813"/>
                    <a:pt x="5846" y="1813"/>
                  </a:cubicBezTo>
                  <a:cubicBezTo>
                    <a:pt x="5989" y="1813"/>
                    <a:pt x="6126" y="1665"/>
                    <a:pt x="6039" y="1497"/>
                  </a:cubicBezTo>
                  <a:cubicBezTo>
                    <a:pt x="5827" y="1151"/>
                    <a:pt x="5520" y="872"/>
                    <a:pt x="5154" y="699"/>
                  </a:cubicBezTo>
                  <a:lnTo>
                    <a:pt x="5106" y="680"/>
                  </a:lnTo>
                  <a:lnTo>
                    <a:pt x="5154" y="651"/>
                  </a:lnTo>
                  <a:cubicBezTo>
                    <a:pt x="5401" y="493"/>
                    <a:pt x="5668" y="421"/>
                    <a:pt x="5928" y="421"/>
                  </a:cubicBezTo>
                  <a:cubicBezTo>
                    <a:pt x="6680" y="421"/>
                    <a:pt x="7376" y="1022"/>
                    <a:pt x="7376" y="1872"/>
                  </a:cubicBezTo>
                  <a:lnTo>
                    <a:pt x="7376" y="4959"/>
                  </a:lnTo>
                  <a:lnTo>
                    <a:pt x="7347" y="4959"/>
                  </a:lnTo>
                  <a:cubicBezTo>
                    <a:pt x="6924" y="4940"/>
                    <a:pt x="6625" y="4786"/>
                    <a:pt x="6433" y="4459"/>
                  </a:cubicBezTo>
                  <a:cubicBezTo>
                    <a:pt x="6387" y="4387"/>
                    <a:pt x="6323" y="4357"/>
                    <a:pt x="6259" y="4357"/>
                  </a:cubicBezTo>
                  <a:cubicBezTo>
                    <a:pt x="6111" y="4357"/>
                    <a:pt x="5967" y="4519"/>
                    <a:pt x="6068" y="4680"/>
                  </a:cubicBezTo>
                  <a:cubicBezTo>
                    <a:pt x="6347" y="5132"/>
                    <a:pt x="6779" y="5363"/>
                    <a:pt x="7356" y="5382"/>
                  </a:cubicBezTo>
                  <a:lnTo>
                    <a:pt x="7376" y="5382"/>
                  </a:lnTo>
                  <a:lnTo>
                    <a:pt x="7376" y="8603"/>
                  </a:lnTo>
                  <a:lnTo>
                    <a:pt x="7327" y="8555"/>
                  </a:lnTo>
                  <a:cubicBezTo>
                    <a:pt x="7049" y="8286"/>
                    <a:pt x="6683" y="8142"/>
                    <a:pt x="6299" y="8142"/>
                  </a:cubicBezTo>
                  <a:lnTo>
                    <a:pt x="4991" y="8142"/>
                  </a:lnTo>
                  <a:cubicBezTo>
                    <a:pt x="4712" y="8142"/>
                    <a:pt x="4712" y="8565"/>
                    <a:pt x="4991" y="8565"/>
                  </a:cubicBezTo>
                  <a:lnTo>
                    <a:pt x="6299" y="8565"/>
                  </a:lnTo>
                  <a:cubicBezTo>
                    <a:pt x="6895" y="8565"/>
                    <a:pt x="7385" y="9046"/>
                    <a:pt x="7385" y="9642"/>
                  </a:cubicBezTo>
                  <a:lnTo>
                    <a:pt x="7385" y="10113"/>
                  </a:lnTo>
                  <a:cubicBezTo>
                    <a:pt x="7385" y="10927"/>
                    <a:pt x="6717" y="11565"/>
                    <a:pt x="5937" y="11565"/>
                  </a:cubicBezTo>
                  <a:cubicBezTo>
                    <a:pt x="5860" y="11565"/>
                    <a:pt x="5781" y="11559"/>
                    <a:pt x="5702" y="11546"/>
                  </a:cubicBezTo>
                  <a:lnTo>
                    <a:pt x="5664" y="11546"/>
                  </a:lnTo>
                  <a:cubicBezTo>
                    <a:pt x="5404" y="11546"/>
                    <a:pt x="5375" y="11931"/>
                    <a:pt x="5635" y="11969"/>
                  </a:cubicBezTo>
                  <a:cubicBezTo>
                    <a:pt x="5733" y="11985"/>
                    <a:pt x="5831" y="11992"/>
                    <a:pt x="5928" y="11992"/>
                  </a:cubicBezTo>
                  <a:cubicBezTo>
                    <a:pt x="6602" y="11992"/>
                    <a:pt x="7232" y="11623"/>
                    <a:pt x="7568" y="11027"/>
                  </a:cubicBezTo>
                  <a:lnTo>
                    <a:pt x="7587" y="10979"/>
                  </a:lnTo>
                  <a:lnTo>
                    <a:pt x="7616" y="11027"/>
                  </a:lnTo>
                  <a:cubicBezTo>
                    <a:pt x="7951" y="11630"/>
                    <a:pt x="8587" y="11993"/>
                    <a:pt x="9260" y="11993"/>
                  </a:cubicBezTo>
                  <a:cubicBezTo>
                    <a:pt x="9359" y="11993"/>
                    <a:pt x="9459" y="11985"/>
                    <a:pt x="9558" y="11969"/>
                  </a:cubicBezTo>
                  <a:cubicBezTo>
                    <a:pt x="9822" y="11924"/>
                    <a:pt x="9776" y="11552"/>
                    <a:pt x="9535" y="11552"/>
                  </a:cubicBezTo>
                  <a:cubicBezTo>
                    <a:pt x="9521" y="11552"/>
                    <a:pt x="9506" y="11553"/>
                    <a:pt x="9491" y="11555"/>
                  </a:cubicBezTo>
                  <a:cubicBezTo>
                    <a:pt x="9415" y="11567"/>
                    <a:pt x="9339" y="11573"/>
                    <a:pt x="9265" y="11573"/>
                  </a:cubicBezTo>
                  <a:cubicBezTo>
                    <a:pt x="8475" y="11573"/>
                    <a:pt x="7808" y="10940"/>
                    <a:pt x="7808" y="10123"/>
                  </a:cubicBezTo>
                  <a:lnTo>
                    <a:pt x="7808" y="8257"/>
                  </a:lnTo>
                  <a:cubicBezTo>
                    <a:pt x="7808" y="7661"/>
                    <a:pt x="8289" y="7180"/>
                    <a:pt x="8895" y="7180"/>
                  </a:cubicBezTo>
                  <a:lnTo>
                    <a:pt x="10789" y="7180"/>
                  </a:lnTo>
                  <a:cubicBezTo>
                    <a:pt x="11078" y="7180"/>
                    <a:pt x="11078" y="6757"/>
                    <a:pt x="10789" y="6757"/>
                  </a:cubicBezTo>
                  <a:lnTo>
                    <a:pt x="8895" y="6757"/>
                  </a:lnTo>
                  <a:cubicBezTo>
                    <a:pt x="8510" y="6757"/>
                    <a:pt x="8135" y="6901"/>
                    <a:pt x="7856" y="7171"/>
                  </a:cubicBezTo>
                  <a:lnTo>
                    <a:pt x="7808" y="7219"/>
                  </a:lnTo>
                  <a:lnTo>
                    <a:pt x="7808" y="6344"/>
                  </a:lnTo>
                  <a:lnTo>
                    <a:pt x="7837" y="6344"/>
                  </a:lnTo>
                  <a:cubicBezTo>
                    <a:pt x="8731" y="6305"/>
                    <a:pt x="9443" y="5565"/>
                    <a:pt x="9443" y="4670"/>
                  </a:cubicBezTo>
                  <a:cubicBezTo>
                    <a:pt x="9443" y="4531"/>
                    <a:pt x="9335" y="4461"/>
                    <a:pt x="9227" y="4461"/>
                  </a:cubicBezTo>
                  <a:cubicBezTo>
                    <a:pt x="9118" y="4461"/>
                    <a:pt x="9010" y="4531"/>
                    <a:pt x="9010" y="4670"/>
                  </a:cubicBezTo>
                  <a:cubicBezTo>
                    <a:pt x="9010" y="5334"/>
                    <a:pt x="8501" y="5872"/>
                    <a:pt x="7847" y="5920"/>
                  </a:cubicBezTo>
                  <a:lnTo>
                    <a:pt x="7818" y="5920"/>
                  </a:lnTo>
                  <a:lnTo>
                    <a:pt x="7818" y="1882"/>
                  </a:lnTo>
                  <a:cubicBezTo>
                    <a:pt x="7818" y="1031"/>
                    <a:pt x="8513" y="431"/>
                    <a:pt x="9265" y="431"/>
                  </a:cubicBezTo>
                  <a:cubicBezTo>
                    <a:pt x="9525" y="431"/>
                    <a:pt x="9792" y="502"/>
                    <a:pt x="10039" y="661"/>
                  </a:cubicBezTo>
                  <a:lnTo>
                    <a:pt x="10078" y="689"/>
                  </a:lnTo>
                  <a:lnTo>
                    <a:pt x="10039" y="709"/>
                  </a:lnTo>
                  <a:cubicBezTo>
                    <a:pt x="9664" y="882"/>
                    <a:pt x="9356" y="1161"/>
                    <a:pt x="9154" y="1507"/>
                  </a:cubicBezTo>
                  <a:cubicBezTo>
                    <a:pt x="9067" y="1669"/>
                    <a:pt x="9202" y="1821"/>
                    <a:pt x="9343" y="1821"/>
                  </a:cubicBezTo>
                  <a:cubicBezTo>
                    <a:pt x="9403" y="1821"/>
                    <a:pt x="9464" y="1794"/>
                    <a:pt x="9510" y="1728"/>
                  </a:cubicBezTo>
                  <a:cubicBezTo>
                    <a:pt x="9828" y="1201"/>
                    <a:pt x="10366" y="939"/>
                    <a:pt x="10903" y="939"/>
                  </a:cubicBezTo>
                  <a:cubicBezTo>
                    <a:pt x="11455" y="939"/>
                    <a:pt x="12006" y="1216"/>
                    <a:pt x="12318" y="1766"/>
                  </a:cubicBezTo>
                  <a:cubicBezTo>
                    <a:pt x="12934" y="2853"/>
                    <a:pt x="12145" y="4190"/>
                    <a:pt x="10905" y="4190"/>
                  </a:cubicBezTo>
                  <a:cubicBezTo>
                    <a:pt x="10616" y="4190"/>
                    <a:pt x="10616" y="4613"/>
                    <a:pt x="10905" y="4613"/>
                  </a:cubicBezTo>
                  <a:cubicBezTo>
                    <a:pt x="11626" y="4613"/>
                    <a:pt x="12299" y="4228"/>
                    <a:pt x="12664" y="3613"/>
                  </a:cubicBezTo>
                  <a:lnTo>
                    <a:pt x="12684" y="3584"/>
                  </a:lnTo>
                  <a:lnTo>
                    <a:pt x="12703" y="3593"/>
                  </a:lnTo>
                  <a:cubicBezTo>
                    <a:pt x="14414" y="4324"/>
                    <a:pt x="14674" y="6642"/>
                    <a:pt x="13184" y="7738"/>
                  </a:cubicBezTo>
                  <a:lnTo>
                    <a:pt x="13164" y="7757"/>
                  </a:lnTo>
                  <a:lnTo>
                    <a:pt x="13145" y="7738"/>
                  </a:lnTo>
                  <a:cubicBezTo>
                    <a:pt x="12761" y="7286"/>
                    <a:pt x="12193" y="7036"/>
                    <a:pt x="11607" y="7036"/>
                  </a:cubicBezTo>
                  <a:cubicBezTo>
                    <a:pt x="11318" y="7036"/>
                    <a:pt x="11318" y="7459"/>
                    <a:pt x="11607" y="7459"/>
                  </a:cubicBezTo>
                  <a:cubicBezTo>
                    <a:pt x="12376" y="7459"/>
                    <a:pt x="13039" y="8007"/>
                    <a:pt x="13193" y="8757"/>
                  </a:cubicBezTo>
                  <a:cubicBezTo>
                    <a:pt x="13328" y="9363"/>
                    <a:pt x="13087" y="9988"/>
                    <a:pt x="12597" y="10363"/>
                  </a:cubicBezTo>
                  <a:cubicBezTo>
                    <a:pt x="12305" y="10592"/>
                    <a:pt x="11952" y="10709"/>
                    <a:pt x="11596" y="10709"/>
                  </a:cubicBezTo>
                  <a:cubicBezTo>
                    <a:pt x="11354" y="10709"/>
                    <a:pt x="11111" y="10655"/>
                    <a:pt x="10885" y="10546"/>
                  </a:cubicBezTo>
                  <a:cubicBezTo>
                    <a:pt x="10852" y="10529"/>
                    <a:pt x="10818" y="10521"/>
                    <a:pt x="10785" y="10521"/>
                  </a:cubicBezTo>
                  <a:cubicBezTo>
                    <a:pt x="10704" y="10521"/>
                    <a:pt x="10631" y="10569"/>
                    <a:pt x="10597" y="10652"/>
                  </a:cubicBezTo>
                  <a:cubicBezTo>
                    <a:pt x="10501" y="10892"/>
                    <a:pt x="10337" y="11104"/>
                    <a:pt x="10135" y="11267"/>
                  </a:cubicBezTo>
                  <a:cubicBezTo>
                    <a:pt x="9957" y="11406"/>
                    <a:pt x="10091" y="11652"/>
                    <a:pt x="10265" y="11652"/>
                  </a:cubicBezTo>
                  <a:cubicBezTo>
                    <a:pt x="10307" y="11652"/>
                    <a:pt x="10352" y="11637"/>
                    <a:pt x="10395" y="11604"/>
                  </a:cubicBezTo>
                  <a:cubicBezTo>
                    <a:pt x="10597" y="11440"/>
                    <a:pt x="10760" y="11248"/>
                    <a:pt x="10885" y="11027"/>
                  </a:cubicBezTo>
                  <a:lnTo>
                    <a:pt x="10895" y="11007"/>
                  </a:lnTo>
                  <a:lnTo>
                    <a:pt x="10914" y="11017"/>
                  </a:lnTo>
                  <a:cubicBezTo>
                    <a:pt x="11134" y="11093"/>
                    <a:pt x="11363" y="11130"/>
                    <a:pt x="11592" y="11130"/>
                  </a:cubicBezTo>
                  <a:cubicBezTo>
                    <a:pt x="12031" y="11130"/>
                    <a:pt x="12467" y="10991"/>
                    <a:pt x="12828" y="10719"/>
                  </a:cubicBezTo>
                  <a:cubicBezTo>
                    <a:pt x="13376" y="10315"/>
                    <a:pt x="13684" y="9652"/>
                    <a:pt x="13645" y="8969"/>
                  </a:cubicBezTo>
                  <a:cubicBezTo>
                    <a:pt x="13626" y="8671"/>
                    <a:pt x="13549" y="8392"/>
                    <a:pt x="13405" y="8132"/>
                  </a:cubicBezTo>
                  <a:lnTo>
                    <a:pt x="13395" y="8103"/>
                  </a:lnTo>
                  <a:lnTo>
                    <a:pt x="13414" y="8094"/>
                  </a:lnTo>
                  <a:cubicBezTo>
                    <a:pt x="15184" y="6796"/>
                    <a:pt x="14876" y="4074"/>
                    <a:pt x="12866" y="3209"/>
                  </a:cubicBezTo>
                  <a:lnTo>
                    <a:pt x="12876" y="3209"/>
                  </a:lnTo>
                  <a:lnTo>
                    <a:pt x="12857" y="3199"/>
                  </a:lnTo>
                  <a:lnTo>
                    <a:pt x="12857" y="3170"/>
                  </a:lnTo>
                  <a:cubicBezTo>
                    <a:pt x="13276" y="1832"/>
                    <a:pt x="12255" y="511"/>
                    <a:pt x="10908" y="511"/>
                  </a:cubicBezTo>
                  <a:cubicBezTo>
                    <a:pt x="10803" y="511"/>
                    <a:pt x="10696" y="519"/>
                    <a:pt x="10587" y="536"/>
                  </a:cubicBezTo>
                  <a:lnTo>
                    <a:pt x="10568" y="536"/>
                  </a:lnTo>
                  <a:lnTo>
                    <a:pt x="10558" y="526"/>
                  </a:lnTo>
                  <a:cubicBezTo>
                    <a:pt x="10191" y="171"/>
                    <a:pt x="9726" y="1"/>
                    <a:pt x="9266" y="1"/>
                  </a:cubicBezTo>
                  <a:cubicBezTo>
                    <a:pt x="8616" y="1"/>
                    <a:pt x="7974" y="338"/>
                    <a:pt x="7626" y="968"/>
                  </a:cubicBezTo>
                  <a:lnTo>
                    <a:pt x="7597" y="1007"/>
                  </a:lnTo>
                  <a:lnTo>
                    <a:pt x="7577" y="968"/>
                  </a:lnTo>
                  <a:cubicBezTo>
                    <a:pt x="7231" y="336"/>
                    <a:pt x="6587" y="0"/>
                    <a:pt x="5938" y="0"/>
                  </a:cubicBezTo>
                  <a:close/>
                </a:path>
              </a:pathLst>
            </a:custGeom>
            <a:solidFill>
              <a:srgbClr val="63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22"/>
          <p:cNvGrpSpPr/>
          <p:nvPr/>
        </p:nvGrpSpPr>
        <p:grpSpPr>
          <a:xfrm>
            <a:off x="1352501" y="862212"/>
            <a:ext cx="433293" cy="643349"/>
            <a:chOff x="5394478" y="1514533"/>
            <a:chExt cx="249076" cy="351096"/>
          </a:xfrm>
        </p:grpSpPr>
        <p:sp>
          <p:nvSpPr>
            <p:cNvPr id="276" name="Google Shape;276;p22"/>
            <p:cNvSpPr/>
            <p:nvPr/>
          </p:nvSpPr>
          <p:spPr>
            <a:xfrm>
              <a:off x="5394478" y="1537143"/>
              <a:ext cx="249076" cy="328486"/>
            </a:xfrm>
            <a:custGeom>
              <a:rect b="b" l="l" r="r" t="t"/>
              <a:pathLst>
                <a:path extrusionOk="0" h="12509" w="9485">
                  <a:moveTo>
                    <a:pt x="651" y="0"/>
                  </a:moveTo>
                  <a:cubicBezTo>
                    <a:pt x="287" y="0"/>
                    <a:pt x="0" y="288"/>
                    <a:pt x="0" y="651"/>
                  </a:cubicBezTo>
                  <a:lnTo>
                    <a:pt x="0" y="11868"/>
                  </a:lnTo>
                  <a:cubicBezTo>
                    <a:pt x="0" y="12222"/>
                    <a:pt x="287" y="12509"/>
                    <a:pt x="651" y="12509"/>
                  </a:cubicBezTo>
                  <a:lnTo>
                    <a:pt x="8843" y="12509"/>
                  </a:lnTo>
                  <a:cubicBezTo>
                    <a:pt x="9197" y="12509"/>
                    <a:pt x="9484" y="12222"/>
                    <a:pt x="9484" y="11868"/>
                  </a:cubicBezTo>
                  <a:lnTo>
                    <a:pt x="9484" y="642"/>
                  </a:lnTo>
                  <a:cubicBezTo>
                    <a:pt x="9484" y="288"/>
                    <a:pt x="9197" y="0"/>
                    <a:pt x="8843" y="0"/>
                  </a:cubicBezTo>
                  <a:lnTo>
                    <a:pt x="5398" y="0"/>
                  </a:lnTo>
                  <a:cubicBezTo>
                    <a:pt x="5398" y="354"/>
                    <a:pt x="5101" y="642"/>
                    <a:pt x="4747" y="642"/>
                  </a:cubicBezTo>
                  <a:cubicBezTo>
                    <a:pt x="4393" y="642"/>
                    <a:pt x="4096" y="354"/>
                    <a:pt x="4096"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5405770" y="1537143"/>
              <a:ext cx="226729" cy="305876"/>
            </a:xfrm>
            <a:custGeom>
              <a:rect b="b" l="l" r="r" t="t"/>
              <a:pathLst>
                <a:path extrusionOk="0" h="11648" w="8634">
                  <a:moveTo>
                    <a:pt x="1944" y="0"/>
                  </a:moveTo>
                  <a:lnTo>
                    <a:pt x="1944" y="211"/>
                  </a:lnTo>
                  <a:cubicBezTo>
                    <a:pt x="1944" y="335"/>
                    <a:pt x="1848" y="431"/>
                    <a:pt x="1733" y="431"/>
                  </a:cubicBezTo>
                  <a:lnTo>
                    <a:pt x="432" y="431"/>
                  </a:lnTo>
                  <a:cubicBezTo>
                    <a:pt x="192" y="431"/>
                    <a:pt x="1" y="622"/>
                    <a:pt x="1" y="862"/>
                  </a:cubicBezTo>
                  <a:lnTo>
                    <a:pt x="1" y="11217"/>
                  </a:lnTo>
                  <a:cubicBezTo>
                    <a:pt x="1" y="11456"/>
                    <a:pt x="192" y="11647"/>
                    <a:pt x="432" y="11647"/>
                  </a:cubicBezTo>
                  <a:lnTo>
                    <a:pt x="8193" y="11647"/>
                  </a:lnTo>
                  <a:cubicBezTo>
                    <a:pt x="8432" y="11647"/>
                    <a:pt x="8633" y="11456"/>
                    <a:pt x="8633" y="11217"/>
                  </a:cubicBezTo>
                  <a:lnTo>
                    <a:pt x="8633" y="862"/>
                  </a:lnTo>
                  <a:cubicBezTo>
                    <a:pt x="8624" y="622"/>
                    <a:pt x="8432" y="431"/>
                    <a:pt x="8203" y="431"/>
                  </a:cubicBezTo>
                  <a:lnTo>
                    <a:pt x="6901" y="431"/>
                  </a:lnTo>
                  <a:cubicBezTo>
                    <a:pt x="6786" y="431"/>
                    <a:pt x="6691" y="335"/>
                    <a:pt x="6691" y="211"/>
                  </a:cubicBezTo>
                  <a:lnTo>
                    <a:pt x="6691" y="0"/>
                  </a:lnTo>
                  <a:lnTo>
                    <a:pt x="4968" y="0"/>
                  </a:lnTo>
                  <a:cubicBezTo>
                    <a:pt x="4968" y="354"/>
                    <a:pt x="4671" y="651"/>
                    <a:pt x="4317" y="651"/>
                  </a:cubicBezTo>
                  <a:cubicBezTo>
                    <a:pt x="3963" y="651"/>
                    <a:pt x="3666" y="354"/>
                    <a:pt x="3666"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5417088" y="1559753"/>
              <a:ext cx="203856" cy="271949"/>
            </a:xfrm>
            <a:custGeom>
              <a:rect b="b" l="l" r="r" t="t"/>
              <a:pathLst>
                <a:path extrusionOk="0" h="10356" w="7763">
                  <a:moveTo>
                    <a:pt x="211" y="1"/>
                  </a:moveTo>
                  <a:cubicBezTo>
                    <a:pt x="96" y="1"/>
                    <a:pt x="1" y="96"/>
                    <a:pt x="1" y="221"/>
                  </a:cubicBezTo>
                  <a:lnTo>
                    <a:pt x="1" y="10136"/>
                  </a:lnTo>
                  <a:cubicBezTo>
                    <a:pt x="1" y="10250"/>
                    <a:pt x="96" y="10356"/>
                    <a:pt x="211" y="10356"/>
                  </a:cubicBezTo>
                  <a:lnTo>
                    <a:pt x="7552" y="10356"/>
                  </a:lnTo>
                  <a:cubicBezTo>
                    <a:pt x="7666" y="10346"/>
                    <a:pt x="7762" y="10250"/>
                    <a:pt x="7762" y="10136"/>
                  </a:cubicBezTo>
                  <a:lnTo>
                    <a:pt x="7762" y="221"/>
                  </a:lnTo>
                  <a:cubicBezTo>
                    <a:pt x="7762" y="96"/>
                    <a:pt x="7666" y="1"/>
                    <a:pt x="75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5468111" y="1514533"/>
              <a:ext cx="101810" cy="50787"/>
            </a:xfrm>
            <a:custGeom>
              <a:rect b="b" l="l" r="r" t="t"/>
              <a:pathLst>
                <a:path extrusionOk="0" h="1934" w="3877">
                  <a:moveTo>
                    <a:pt x="1938" y="538"/>
                  </a:moveTo>
                  <a:cubicBezTo>
                    <a:pt x="2106" y="538"/>
                    <a:pt x="2269" y="667"/>
                    <a:pt x="2269" y="861"/>
                  </a:cubicBezTo>
                  <a:cubicBezTo>
                    <a:pt x="2269" y="1043"/>
                    <a:pt x="2115" y="1187"/>
                    <a:pt x="1943" y="1187"/>
                  </a:cubicBezTo>
                  <a:cubicBezTo>
                    <a:pt x="1656" y="1187"/>
                    <a:pt x="1513" y="833"/>
                    <a:pt x="1713" y="632"/>
                  </a:cubicBezTo>
                  <a:cubicBezTo>
                    <a:pt x="1778" y="567"/>
                    <a:pt x="1859" y="538"/>
                    <a:pt x="1938" y="538"/>
                  </a:cubicBezTo>
                  <a:close/>
                  <a:moveTo>
                    <a:pt x="1938" y="0"/>
                  </a:moveTo>
                  <a:cubicBezTo>
                    <a:pt x="1649" y="0"/>
                    <a:pt x="1359" y="144"/>
                    <a:pt x="1197" y="431"/>
                  </a:cubicBezTo>
                  <a:lnTo>
                    <a:pt x="431" y="431"/>
                  </a:lnTo>
                  <a:cubicBezTo>
                    <a:pt x="192" y="431"/>
                    <a:pt x="0" y="622"/>
                    <a:pt x="0" y="861"/>
                  </a:cubicBezTo>
                  <a:lnTo>
                    <a:pt x="0" y="1723"/>
                  </a:lnTo>
                  <a:cubicBezTo>
                    <a:pt x="0" y="1838"/>
                    <a:pt x="96" y="1933"/>
                    <a:pt x="211" y="1933"/>
                  </a:cubicBezTo>
                  <a:lnTo>
                    <a:pt x="3666" y="1933"/>
                  </a:lnTo>
                  <a:cubicBezTo>
                    <a:pt x="3781" y="1933"/>
                    <a:pt x="3876" y="1838"/>
                    <a:pt x="3876" y="1723"/>
                  </a:cubicBezTo>
                  <a:lnTo>
                    <a:pt x="3876" y="861"/>
                  </a:lnTo>
                  <a:cubicBezTo>
                    <a:pt x="3876" y="622"/>
                    <a:pt x="3685" y="431"/>
                    <a:pt x="3455" y="431"/>
                  </a:cubicBezTo>
                  <a:lnTo>
                    <a:pt x="2680" y="431"/>
                  </a:lnTo>
                  <a:cubicBezTo>
                    <a:pt x="2517" y="144"/>
                    <a:pt x="2228" y="0"/>
                    <a:pt x="1938" y="0"/>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5448258" y="1670098"/>
              <a:ext cx="28413" cy="28413"/>
            </a:xfrm>
            <a:custGeom>
              <a:rect b="b" l="l" r="r" t="t"/>
              <a:pathLst>
                <a:path extrusionOk="0" h="1082" w="1082">
                  <a:moveTo>
                    <a:pt x="546" y="0"/>
                  </a:moveTo>
                  <a:cubicBezTo>
                    <a:pt x="240" y="0"/>
                    <a:pt x="0" y="249"/>
                    <a:pt x="0" y="546"/>
                  </a:cubicBezTo>
                  <a:cubicBezTo>
                    <a:pt x="0" y="842"/>
                    <a:pt x="240" y="1082"/>
                    <a:pt x="546" y="1082"/>
                  </a:cubicBezTo>
                  <a:cubicBezTo>
                    <a:pt x="843" y="1082"/>
                    <a:pt x="1082" y="842"/>
                    <a:pt x="1082" y="546"/>
                  </a:cubicBezTo>
                  <a:cubicBezTo>
                    <a:pt x="1082" y="249"/>
                    <a:pt x="843" y="0"/>
                    <a:pt x="546" y="0"/>
                  </a:cubicBezTo>
                  <a:close/>
                </a:path>
              </a:pathLst>
            </a:custGeom>
            <a:solidFill>
              <a:srgbClr val="63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5448258" y="1721095"/>
              <a:ext cx="28413" cy="28440"/>
            </a:xfrm>
            <a:custGeom>
              <a:rect b="b" l="l" r="r" t="t"/>
              <a:pathLst>
                <a:path extrusionOk="0" h="1083" w="1082">
                  <a:moveTo>
                    <a:pt x="546" y="1"/>
                  </a:moveTo>
                  <a:cubicBezTo>
                    <a:pt x="240" y="1"/>
                    <a:pt x="0" y="240"/>
                    <a:pt x="0" y="537"/>
                  </a:cubicBezTo>
                  <a:cubicBezTo>
                    <a:pt x="0" y="843"/>
                    <a:pt x="240" y="1082"/>
                    <a:pt x="546" y="1082"/>
                  </a:cubicBezTo>
                  <a:cubicBezTo>
                    <a:pt x="843" y="1082"/>
                    <a:pt x="1082" y="843"/>
                    <a:pt x="1082" y="537"/>
                  </a:cubicBezTo>
                  <a:cubicBezTo>
                    <a:pt x="1082" y="240"/>
                    <a:pt x="843" y="1"/>
                    <a:pt x="546" y="1"/>
                  </a:cubicBezTo>
                  <a:close/>
                </a:path>
              </a:pathLst>
            </a:custGeom>
            <a:solidFill>
              <a:srgbClr val="63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5448258" y="1772118"/>
              <a:ext cx="28413" cy="28440"/>
            </a:xfrm>
            <a:custGeom>
              <a:rect b="b" l="l" r="r" t="t"/>
              <a:pathLst>
                <a:path extrusionOk="0" h="1083" w="1082">
                  <a:moveTo>
                    <a:pt x="546" y="1"/>
                  </a:moveTo>
                  <a:cubicBezTo>
                    <a:pt x="240" y="1"/>
                    <a:pt x="0" y="240"/>
                    <a:pt x="0" y="537"/>
                  </a:cubicBezTo>
                  <a:cubicBezTo>
                    <a:pt x="0" y="833"/>
                    <a:pt x="240" y="1082"/>
                    <a:pt x="546" y="1082"/>
                  </a:cubicBezTo>
                  <a:cubicBezTo>
                    <a:pt x="843" y="1082"/>
                    <a:pt x="1082" y="833"/>
                    <a:pt x="1082" y="537"/>
                  </a:cubicBezTo>
                  <a:cubicBezTo>
                    <a:pt x="1082" y="240"/>
                    <a:pt x="843" y="1"/>
                    <a:pt x="546" y="1"/>
                  </a:cubicBezTo>
                  <a:close/>
                </a:path>
              </a:pathLst>
            </a:custGeom>
            <a:solidFill>
              <a:srgbClr val="63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5488961" y="1667314"/>
              <a:ext cx="66123" cy="11344"/>
            </a:xfrm>
            <a:custGeom>
              <a:rect b="b" l="l" r="r" t="t"/>
              <a:pathLst>
                <a:path extrusionOk="0" h="432" w="2518">
                  <a:moveTo>
                    <a:pt x="288" y="1"/>
                  </a:moveTo>
                  <a:cubicBezTo>
                    <a:pt x="1" y="1"/>
                    <a:pt x="1" y="431"/>
                    <a:pt x="288" y="431"/>
                  </a:cubicBezTo>
                  <a:lnTo>
                    <a:pt x="2231" y="431"/>
                  </a:lnTo>
                  <a:cubicBezTo>
                    <a:pt x="2518" y="431"/>
                    <a:pt x="2518" y="1"/>
                    <a:pt x="223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5488725" y="1689950"/>
              <a:ext cx="105828" cy="11318"/>
            </a:xfrm>
            <a:custGeom>
              <a:rect b="b" l="l" r="r" t="t"/>
              <a:pathLst>
                <a:path extrusionOk="0" h="431" w="4030">
                  <a:moveTo>
                    <a:pt x="297" y="0"/>
                  </a:moveTo>
                  <a:cubicBezTo>
                    <a:pt x="0" y="0"/>
                    <a:pt x="0" y="431"/>
                    <a:pt x="297" y="431"/>
                  </a:cubicBezTo>
                  <a:lnTo>
                    <a:pt x="3742" y="431"/>
                  </a:lnTo>
                  <a:cubicBezTo>
                    <a:pt x="4029" y="431"/>
                    <a:pt x="4029" y="0"/>
                    <a:pt x="3742" y="0"/>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5488961" y="1718337"/>
              <a:ext cx="66123" cy="11344"/>
            </a:xfrm>
            <a:custGeom>
              <a:rect b="b" l="l" r="r" t="t"/>
              <a:pathLst>
                <a:path extrusionOk="0" h="432" w="2518">
                  <a:moveTo>
                    <a:pt x="288" y="1"/>
                  </a:moveTo>
                  <a:cubicBezTo>
                    <a:pt x="1" y="1"/>
                    <a:pt x="1" y="431"/>
                    <a:pt x="288" y="431"/>
                  </a:cubicBezTo>
                  <a:lnTo>
                    <a:pt x="2231" y="431"/>
                  </a:lnTo>
                  <a:cubicBezTo>
                    <a:pt x="2518" y="431"/>
                    <a:pt x="2518" y="1"/>
                    <a:pt x="223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5488725" y="1740947"/>
              <a:ext cx="105828" cy="11344"/>
            </a:xfrm>
            <a:custGeom>
              <a:rect b="b" l="l" r="r" t="t"/>
              <a:pathLst>
                <a:path extrusionOk="0" h="432" w="4030">
                  <a:moveTo>
                    <a:pt x="297" y="1"/>
                  </a:moveTo>
                  <a:cubicBezTo>
                    <a:pt x="0" y="1"/>
                    <a:pt x="0" y="432"/>
                    <a:pt x="297" y="432"/>
                  </a:cubicBezTo>
                  <a:lnTo>
                    <a:pt x="3742" y="432"/>
                  </a:lnTo>
                  <a:cubicBezTo>
                    <a:pt x="4029" y="432"/>
                    <a:pt x="4029" y="1"/>
                    <a:pt x="3742"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5488961" y="1769360"/>
              <a:ext cx="66123" cy="11318"/>
            </a:xfrm>
            <a:custGeom>
              <a:rect b="b" l="l" r="r" t="t"/>
              <a:pathLst>
                <a:path extrusionOk="0" h="431" w="2518">
                  <a:moveTo>
                    <a:pt x="288" y="0"/>
                  </a:moveTo>
                  <a:cubicBezTo>
                    <a:pt x="1" y="0"/>
                    <a:pt x="1" y="431"/>
                    <a:pt x="288" y="431"/>
                  </a:cubicBezTo>
                  <a:lnTo>
                    <a:pt x="2231" y="431"/>
                  </a:lnTo>
                  <a:cubicBezTo>
                    <a:pt x="2518" y="431"/>
                    <a:pt x="2518" y="0"/>
                    <a:pt x="223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5488725" y="1791970"/>
              <a:ext cx="105828" cy="11344"/>
            </a:xfrm>
            <a:custGeom>
              <a:rect b="b" l="l" r="r" t="t"/>
              <a:pathLst>
                <a:path extrusionOk="0" h="432" w="4030">
                  <a:moveTo>
                    <a:pt x="297" y="1"/>
                  </a:moveTo>
                  <a:cubicBezTo>
                    <a:pt x="0" y="1"/>
                    <a:pt x="0" y="431"/>
                    <a:pt x="297" y="431"/>
                  </a:cubicBezTo>
                  <a:lnTo>
                    <a:pt x="3742" y="431"/>
                  </a:lnTo>
                  <a:cubicBezTo>
                    <a:pt x="4029" y="431"/>
                    <a:pt x="4029" y="1"/>
                    <a:pt x="3742"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5488961" y="1582389"/>
              <a:ext cx="100051" cy="11318"/>
            </a:xfrm>
            <a:custGeom>
              <a:rect b="b" l="l" r="r" t="t"/>
              <a:pathLst>
                <a:path extrusionOk="0" h="431" w="3810">
                  <a:moveTo>
                    <a:pt x="288" y="0"/>
                  </a:moveTo>
                  <a:cubicBezTo>
                    <a:pt x="1" y="0"/>
                    <a:pt x="1" y="431"/>
                    <a:pt x="288" y="431"/>
                  </a:cubicBezTo>
                  <a:lnTo>
                    <a:pt x="3523" y="431"/>
                  </a:lnTo>
                  <a:cubicBezTo>
                    <a:pt x="3810" y="431"/>
                    <a:pt x="3810" y="0"/>
                    <a:pt x="352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5443479" y="1633386"/>
              <a:ext cx="151074" cy="11344"/>
            </a:xfrm>
            <a:custGeom>
              <a:rect b="b" l="l" r="r" t="t"/>
              <a:pathLst>
                <a:path extrusionOk="0" h="432" w="5753">
                  <a:moveTo>
                    <a:pt x="288" y="1"/>
                  </a:moveTo>
                  <a:cubicBezTo>
                    <a:pt x="1" y="1"/>
                    <a:pt x="1" y="431"/>
                    <a:pt x="288" y="431"/>
                  </a:cubicBezTo>
                  <a:lnTo>
                    <a:pt x="5465" y="431"/>
                  </a:lnTo>
                  <a:cubicBezTo>
                    <a:pt x="5752" y="431"/>
                    <a:pt x="5752" y="1"/>
                    <a:pt x="5465"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5488961" y="1604999"/>
              <a:ext cx="26418" cy="11344"/>
            </a:xfrm>
            <a:custGeom>
              <a:rect b="b" l="l" r="r" t="t"/>
              <a:pathLst>
                <a:path extrusionOk="0" h="432" w="1006">
                  <a:moveTo>
                    <a:pt x="288" y="0"/>
                  </a:moveTo>
                  <a:cubicBezTo>
                    <a:pt x="1" y="0"/>
                    <a:pt x="1" y="431"/>
                    <a:pt x="288" y="431"/>
                  </a:cubicBezTo>
                  <a:lnTo>
                    <a:pt x="719" y="431"/>
                  </a:lnTo>
                  <a:cubicBezTo>
                    <a:pt x="1006" y="431"/>
                    <a:pt x="1006" y="0"/>
                    <a:pt x="719" y="0"/>
                  </a:cubicBez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5522889" y="1604999"/>
              <a:ext cx="37736" cy="11344"/>
            </a:xfrm>
            <a:custGeom>
              <a:rect b="b" l="l" r="r" t="t"/>
              <a:pathLst>
                <a:path extrusionOk="0" h="432" w="1437">
                  <a:moveTo>
                    <a:pt x="288" y="0"/>
                  </a:moveTo>
                  <a:cubicBezTo>
                    <a:pt x="1" y="0"/>
                    <a:pt x="1" y="431"/>
                    <a:pt x="288" y="431"/>
                  </a:cubicBezTo>
                  <a:lnTo>
                    <a:pt x="1149" y="431"/>
                  </a:lnTo>
                  <a:cubicBezTo>
                    <a:pt x="1436" y="431"/>
                    <a:pt x="1436" y="0"/>
                    <a:pt x="114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5445501" y="1582389"/>
              <a:ext cx="34191" cy="33954"/>
            </a:xfrm>
            <a:custGeom>
              <a:rect b="b" l="l" r="r" t="t"/>
              <a:pathLst>
                <a:path extrusionOk="0" h="1293" w="1302">
                  <a:moveTo>
                    <a:pt x="220" y="0"/>
                  </a:moveTo>
                  <a:cubicBezTo>
                    <a:pt x="96" y="0"/>
                    <a:pt x="0" y="96"/>
                    <a:pt x="0" y="220"/>
                  </a:cubicBezTo>
                  <a:lnTo>
                    <a:pt x="0" y="1081"/>
                  </a:lnTo>
                  <a:cubicBezTo>
                    <a:pt x="0" y="1196"/>
                    <a:pt x="96" y="1292"/>
                    <a:pt x="220" y="1292"/>
                  </a:cubicBezTo>
                  <a:lnTo>
                    <a:pt x="1082" y="1292"/>
                  </a:lnTo>
                  <a:cubicBezTo>
                    <a:pt x="1196" y="1292"/>
                    <a:pt x="1302" y="1196"/>
                    <a:pt x="1302" y="1081"/>
                  </a:cubicBezTo>
                  <a:lnTo>
                    <a:pt x="1302" y="220"/>
                  </a:lnTo>
                  <a:cubicBezTo>
                    <a:pt x="1302" y="96"/>
                    <a:pt x="1196" y="0"/>
                    <a:pt x="10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5468347" y="1553976"/>
              <a:ext cx="101810" cy="11581"/>
            </a:xfrm>
            <a:custGeom>
              <a:rect b="b" l="l" r="r" t="t"/>
              <a:pathLst>
                <a:path extrusionOk="0" h="441" w="3877">
                  <a:moveTo>
                    <a:pt x="212" y="1"/>
                  </a:moveTo>
                  <a:cubicBezTo>
                    <a:pt x="97" y="1"/>
                    <a:pt x="1" y="106"/>
                    <a:pt x="1" y="221"/>
                  </a:cubicBezTo>
                  <a:cubicBezTo>
                    <a:pt x="1" y="336"/>
                    <a:pt x="97" y="441"/>
                    <a:pt x="212" y="441"/>
                  </a:cubicBezTo>
                  <a:lnTo>
                    <a:pt x="3657" y="441"/>
                  </a:lnTo>
                  <a:cubicBezTo>
                    <a:pt x="3781" y="441"/>
                    <a:pt x="3877" y="345"/>
                    <a:pt x="3877" y="221"/>
                  </a:cubicBezTo>
                  <a:cubicBezTo>
                    <a:pt x="3877" y="106"/>
                    <a:pt x="3781" y="10"/>
                    <a:pt x="366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5454036" y="1590924"/>
              <a:ext cx="16859" cy="16859"/>
            </a:xfrm>
            <a:custGeom>
              <a:rect b="b" l="l" r="r" t="t"/>
              <a:pathLst>
                <a:path extrusionOk="0" h="642" w="642">
                  <a:moveTo>
                    <a:pt x="326" y="0"/>
                  </a:moveTo>
                  <a:cubicBezTo>
                    <a:pt x="144" y="0"/>
                    <a:pt x="0" y="144"/>
                    <a:pt x="0" y="326"/>
                  </a:cubicBezTo>
                  <a:cubicBezTo>
                    <a:pt x="0" y="498"/>
                    <a:pt x="144" y="642"/>
                    <a:pt x="326" y="642"/>
                  </a:cubicBezTo>
                  <a:cubicBezTo>
                    <a:pt x="498" y="642"/>
                    <a:pt x="642" y="498"/>
                    <a:pt x="642" y="326"/>
                  </a:cubicBezTo>
                  <a:cubicBezTo>
                    <a:pt x="642" y="144"/>
                    <a:pt x="498" y="0"/>
                    <a:pt x="32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2"/>
          <p:cNvSpPr txBox="1"/>
          <p:nvPr/>
        </p:nvSpPr>
        <p:spPr>
          <a:xfrm>
            <a:off x="2687425" y="595125"/>
            <a:ext cx="49959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Task: Predict 2-year recidivism (Yes/No)</a:t>
            </a:r>
            <a:endParaRPr sz="30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300" name="Shape 300"/>
        <p:cNvGrpSpPr/>
        <p:nvPr/>
      </p:nvGrpSpPr>
      <p:grpSpPr>
        <a:xfrm>
          <a:off x="0" y="0"/>
          <a:ext cx="0" cy="0"/>
          <a:chOff x="0" y="0"/>
          <a:chExt cx="0" cy="0"/>
        </a:xfrm>
      </p:grpSpPr>
      <p:pic>
        <p:nvPicPr>
          <p:cNvPr id="301" name="Google Shape;301;p23"/>
          <p:cNvPicPr preferRelativeResize="0"/>
          <p:nvPr/>
        </p:nvPicPr>
        <p:blipFill>
          <a:blip r:embed="rId3">
            <a:alphaModFix/>
          </a:blip>
          <a:stretch>
            <a:fillRect/>
          </a:stretch>
        </p:blipFill>
        <p:spPr>
          <a:xfrm>
            <a:off x="2424763" y="1242398"/>
            <a:ext cx="4294575" cy="3476900"/>
          </a:xfrm>
          <a:prstGeom prst="rect">
            <a:avLst/>
          </a:prstGeom>
          <a:noFill/>
          <a:ln>
            <a:noFill/>
          </a:ln>
        </p:spPr>
      </p:pic>
      <p:sp>
        <p:nvSpPr>
          <p:cNvPr id="302" name="Google Shape;302;p23"/>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Interpreting Logistic Regression</a:t>
            </a:r>
            <a:endParaRPr sz="30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306" name="Shape 306"/>
        <p:cNvGrpSpPr/>
        <p:nvPr/>
      </p:nvGrpSpPr>
      <p:grpSpPr>
        <a:xfrm>
          <a:off x="0" y="0"/>
          <a:ext cx="0" cy="0"/>
          <a:chOff x="0" y="0"/>
          <a:chExt cx="0" cy="0"/>
        </a:xfrm>
      </p:grpSpPr>
      <p:graphicFrame>
        <p:nvGraphicFramePr>
          <p:cNvPr id="307" name="Google Shape;307;p24"/>
          <p:cNvGraphicFramePr/>
          <p:nvPr/>
        </p:nvGraphicFramePr>
        <p:xfrm>
          <a:off x="952550" y="1453650"/>
          <a:ext cx="3000000" cy="3000000"/>
        </p:xfrm>
        <a:graphic>
          <a:graphicData uri="http://schemas.openxmlformats.org/drawingml/2006/table">
            <a:tbl>
              <a:tblPr>
                <a:noFill/>
                <a:tableStyleId>{1C9077A0-1E44-4DA3-81F0-65F88CBADAC6}</a:tableStyleId>
              </a:tblPr>
              <a:tblGrid>
                <a:gridCol w="2413000"/>
                <a:gridCol w="2413000"/>
                <a:gridCol w="2413000"/>
              </a:tblGrid>
              <a:tr h="414875">
                <a:tc>
                  <a:txBody>
                    <a:bodyPr/>
                    <a:lstStyle/>
                    <a:p>
                      <a:pPr indent="0" lvl="0" marL="0" rtl="0" algn="l">
                        <a:spcBef>
                          <a:spcPts val="0"/>
                        </a:spcBef>
                        <a:spcAft>
                          <a:spcPts val="0"/>
                        </a:spcAft>
                        <a:buNone/>
                      </a:pPr>
                      <a:r>
                        <a:t/>
                      </a:r>
                      <a:endParaRPr>
                        <a:latin typeface="Golos Text"/>
                        <a:ea typeface="Golos Text"/>
                        <a:cs typeface="Golos Text"/>
                        <a:sym typeface="Golos Text"/>
                      </a:endParaRPr>
                    </a:p>
                  </a:txBody>
                  <a:tcPr marT="91425" marB="91425" marR="91425" marL="91425"/>
                </a:tc>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DNN</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Logistic Regression</a:t>
                      </a:r>
                      <a:endParaRPr>
                        <a:solidFill>
                          <a:srgbClr val="2A52BE"/>
                        </a:solidFill>
                        <a:latin typeface="Golos Text"/>
                        <a:ea typeface="Golos Text"/>
                        <a:cs typeface="Golos Text"/>
                        <a:sym typeface="Golos Text"/>
                      </a:endParaRPr>
                    </a:p>
                  </a:txBody>
                  <a:tcPr marT="91425" marB="91425" marR="91425" marL="91425">
                    <a:solidFill>
                      <a:srgbClr val="BCF8EC"/>
                    </a:solidFill>
                  </a:tcPr>
                </a:tc>
              </a:tr>
              <a:tr h="414875">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Accuracy</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latin typeface="Golos Text"/>
                          <a:ea typeface="Golos Text"/>
                          <a:cs typeface="Golos Text"/>
                          <a:sym typeface="Golos Text"/>
                        </a:rPr>
                        <a:t>0.7368</a:t>
                      </a:r>
                      <a:endParaRPr>
                        <a:latin typeface="Golos Text"/>
                        <a:ea typeface="Golos Text"/>
                        <a:cs typeface="Golos Text"/>
                        <a:sym typeface="Golos Text"/>
                      </a:endParaRPr>
                    </a:p>
                  </a:txBody>
                  <a:tcPr marT="91425" marB="91425" marR="91425" marL="91425">
                    <a:solidFill>
                      <a:srgbClr val="FFFFFF"/>
                    </a:solidFill>
                  </a:tcPr>
                </a:tc>
                <a:tc>
                  <a:txBody>
                    <a:bodyPr/>
                    <a:lstStyle/>
                    <a:p>
                      <a:pPr indent="0" lvl="0" marL="0" rtl="0" algn="l">
                        <a:spcBef>
                          <a:spcPts val="0"/>
                        </a:spcBef>
                        <a:spcAft>
                          <a:spcPts val="0"/>
                        </a:spcAft>
                        <a:buNone/>
                      </a:pPr>
                      <a:r>
                        <a:rPr lang="en">
                          <a:latin typeface="Golos Text"/>
                          <a:ea typeface="Golos Text"/>
                          <a:cs typeface="Golos Text"/>
                          <a:sym typeface="Golos Text"/>
                        </a:rPr>
                        <a:t>0.6791</a:t>
                      </a:r>
                      <a:endParaRPr>
                        <a:latin typeface="Golos Text"/>
                        <a:ea typeface="Golos Text"/>
                        <a:cs typeface="Golos Text"/>
                        <a:sym typeface="Golos Text"/>
                      </a:endParaRPr>
                    </a:p>
                  </a:txBody>
                  <a:tcPr marT="91425" marB="91425" marR="91425" marL="91425">
                    <a:solidFill>
                      <a:srgbClr val="FFFFFF"/>
                    </a:solidFill>
                  </a:tcPr>
                </a:tc>
              </a:tr>
              <a:tr h="414875">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Precision</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latin typeface="Golos Text"/>
                          <a:ea typeface="Golos Text"/>
                          <a:cs typeface="Golos Text"/>
                          <a:sym typeface="Golos Text"/>
                        </a:rPr>
                        <a:t>0.7640</a:t>
                      </a:r>
                      <a:endParaRPr>
                        <a:latin typeface="Golos Text"/>
                        <a:ea typeface="Golos Text"/>
                        <a:cs typeface="Golos Text"/>
                        <a:sym typeface="Golos Text"/>
                      </a:endParaRPr>
                    </a:p>
                  </a:txBody>
                  <a:tcPr marT="91425" marB="91425" marR="91425" marL="91425">
                    <a:solidFill>
                      <a:srgbClr val="FFFFFF"/>
                    </a:solidFill>
                  </a:tcPr>
                </a:tc>
                <a:tc>
                  <a:txBody>
                    <a:bodyPr/>
                    <a:lstStyle/>
                    <a:p>
                      <a:pPr indent="0" lvl="0" marL="0" rtl="0" algn="l">
                        <a:spcBef>
                          <a:spcPts val="0"/>
                        </a:spcBef>
                        <a:spcAft>
                          <a:spcPts val="0"/>
                        </a:spcAft>
                        <a:buNone/>
                      </a:pPr>
                      <a:r>
                        <a:rPr lang="en">
                          <a:latin typeface="Golos Text"/>
                          <a:ea typeface="Golos Text"/>
                          <a:cs typeface="Golos Text"/>
                          <a:sym typeface="Golos Text"/>
                        </a:rPr>
                        <a:t>0.6996</a:t>
                      </a:r>
                      <a:endParaRPr>
                        <a:latin typeface="Golos Text"/>
                        <a:ea typeface="Golos Text"/>
                        <a:cs typeface="Golos Text"/>
                        <a:sym typeface="Golos Text"/>
                      </a:endParaRPr>
                    </a:p>
                  </a:txBody>
                  <a:tcPr marT="91425" marB="91425" marR="91425" marL="91425">
                    <a:solidFill>
                      <a:srgbClr val="FFFFFF"/>
                    </a:solidFill>
                  </a:tcPr>
                </a:tc>
              </a:tr>
              <a:tr h="414875">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Recall</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latin typeface="Golos Text"/>
                          <a:ea typeface="Golos Text"/>
                          <a:cs typeface="Golos Text"/>
                          <a:sym typeface="Golos Text"/>
                        </a:rPr>
                        <a:t>0.6186</a:t>
                      </a:r>
                      <a:endParaRPr>
                        <a:latin typeface="Golos Text"/>
                        <a:ea typeface="Golos Text"/>
                        <a:cs typeface="Golos Text"/>
                        <a:sym typeface="Golos Text"/>
                      </a:endParaRPr>
                    </a:p>
                  </a:txBody>
                  <a:tcPr marT="91425" marB="91425" marR="91425" marL="91425">
                    <a:solidFill>
                      <a:srgbClr val="FFFFFF"/>
                    </a:solidFill>
                  </a:tcPr>
                </a:tc>
                <a:tc>
                  <a:txBody>
                    <a:bodyPr/>
                    <a:lstStyle/>
                    <a:p>
                      <a:pPr indent="0" lvl="0" marL="0" rtl="0" algn="l">
                        <a:spcBef>
                          <a:spcPts val="0"/>
                        </a:spcBef>
                        <a:spcAft>
                          <a:spcPts val="0"/>
                        </a:spcAft>
                        <a:buNone/>
                      </a:pPr>
                      <a:r>
                        <a:rPr lang="en">
                          <a:latin typeface="Golos Text"/>
                          <a:ea typeface="Golos Text"/>
                          <a:cs typeface="Golos Text"/>
                          <a:sym typeface="Golos Text"/>
                        </a:rPr>
                        <a:t>0.5205</a:t>
                      </a:r>
                      <a:endParaRPr>
                        <a:latin typeface="Golos Text"/>
                        <a:ea typeface="Golos Text"/>
                        <a:cs typeface="Golos Text"/>
                        <a:sym typeface="Golos Text"/>
                      </a:endParaRPr>
                    </a:p>
                  </a:txBody>
                  <a:tcPr marT="91425" marB="91425" marR="91425" marL="91425">
                    <a:solidFill>
                      <a:srgbClr val="FFFFFF"/>
                    </a:solidFill>
                  </a:tcPr>
                </a:tc>
              </a:tr>
              <a:tr h="414875">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F1 score</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latin typeface="Golos Text"/>
                          <a:ea typeface="Golos Text"/>
                          <a:cs typeface="Golos Text"/>
                          <a:sym typeface="Golos Text"/>
                        </a:rPr>
                        <a:t>0.6165</a:t>
                      </a:r>
                      <a:endParaRPr>
                        <a:latin typeface="Golos Text"/>
                        <a:ea typeface="Golos Text"/>
                        <a:cs typeface="Golos Text"/>
                        <a:sym typeface="Golos Text"/>
                      </a:endParaRPr>
                    </a:p>
                  </a:txBody>
                  <a:tcPr marT="91425" marB="91425" marR="91425" marL="91425">
                    <a:solidFill>
                      <a:srgbClr val="FFFFFF"/>
                    </a:solidFill>
                  </a:tcPr>
                </a:tc>
                <a:tc>
                  <a:txBody>
                    <a:bodyPr/>
                    <a:lstStyle/>
                    <a:p>
                      <a:pPr indent="0" lvl="0" marL="0" rtl="0" algn="l">
                        <a:spcBef>
                          <a:spcPts val="0"/>
                        </a:spcBef>
                        <a:spcAft>
                          <a:spcPts val="0"/>
                        </a:spcAft>
                        <a:buNone/>
                      </a:pPr>
                      <a:r>
                        <a:rPr lang="en">
                          <a:latin typeface="Golos Text"/>
                          <a:ea typeface="Golos Text"/>
                          <a:cs typeface="Golos Text"/>
                          <a:sym typeface="Golos Text"/>
                        </a:rPr>
                        <a:t>0.5969</a:t>
                      </a:r>
                      <a:endParaRPr>
                        <a:latin typeface="Golos Text"/>
                        <a:ea typeface="Golos Text"/>
                        <a:cs typeface="Golos Text"/>
                        <a:sym typeface="Golos Text"/>
                      </a:endParaRPr>
                    </a:p>
                  </a:txBody>
                  <a:tcPr marT="91425" marB="91425" marR="91425" marL="91425">
                    <a:solidFill>
                      <a:srgbClr val="FFFFFF"/>
                    </a:solidFill>
                  </a:tcPr>
                </a:tc>
              </a:tr>
              <a:tr h="414875">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AUC-ROC</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latin typeface="Golos Text"/>
                          <a:ea typeface="Golos Text"/>
                          <a:cs typeface="Golos Text"/>
                          <a:sym typeface="Golos Text"/>
                        </a:rPr>
                        <a:t>0.8069</a:t>
                      </a:r>
                      <a:endParaRPr>
                        <a:latin typeface="Golos Text"/>
                        <a:ea typeface="Golos Text"/>
                        <a:cs typeface="Golos Text"/>
                        <a:sym typeface="Golos Text"/>
                      </a:endParaRPr>
                    </a:p>
                  </a:txBody>
                  <a:tcPr marT="91425" marB="91425" marR="91425" marL="91425">
                    <a:solidFill>
                      <a:srgbClr val="FFFFFF"/>
                    </a:solidFill>
                  </a:tcPr>
                </a:tc>
                <a:tc>
                  <a:txBody>
                    <a:bodyPr/>
                    <a:lstStyle/>
                    <a:p>
                      <a:pPr indent="0" lvl="0" marL="0" rtl="0" algn="l">
                        <a:spcBef>
                          <a:spcPts val="0"/>
                        </a:spcBef>
                        <a:spcAft>
                          <a:spcPts val="0"/>
                        </a:spcAft>
                        <a:buNone/>
                      </a:pPr>
                      <a:r>
                        <a:rPr lang="en">
                          <a:latin typeface="Golos Text"/>
                          <a:ea typeface="Golos Text"/>
                          <a:cs typeface="Golos Text"/>
                          <a:sym typeface="Golos Text"/>
                        </a:rPr>
                        <a:t>0.7285</a:t>
                      </a:r>
                      <a:endParaRPr>
                        <a:latin typeface="Golos Text"/>
                        <a:ea typeface="Golos Text"/>
                        <a:cs typeface="Golos Text"/>
                        <a:sym typeface="Golos Text"/>
                      </a:endParaRPr>
                    </a:p>
                  </a:txBody>
                  <a:tcPr marT="91425" marB="91425" marR="91425" marL="91425">
                    <a:solidFill>
                      <a:srgbClr val="FFFFFF"/>
                    </a:solidFill>
                  </a:tcPr>
                </a:tc>
              </a:tr>
            </a:tbl>
          </a:graphicData>
        </a:graphic>
      </p:graphicFrame>
      <p:sp>
        <p:nvSpPr>
          <p:cNvPr id="308" name="Google Shape;308;p24"/>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Accuracy Comparison</a:t>
            </a:r>
            <a:endParaRPr sz="3000">
              <a:solidFill>
                <a:srgbClr val="FFFFFF"/>
              </a:solidFill>
              <a:latin typeface="Golos Text Medium"/>
              <a:ea typeface="Golos Text Medium"/>
              <a:cs typeface="Golos Text Medium"/>
              <a:sym typeface="Golos Text Medium"/>
            </a:endParaRPr>
          </a:p>
        </p:txBody>
      </p:sp>
      <p:sp>
        <p:nvSpPr>
          <p:cNvPr id="309" name="Google Shape;309;p24"/>
          <p:cNvSpPr/>
          <p:nvPr/>
        </p:nvSpPr>
        <p:spPr>
          <a:xfrm>
            <a:off x="6749350" y="252725"/>
            <a:ext cx="2194500" cy="2194500"/>
          </a:xfrm>
          <a:prstGeom prst="ellipse">
            <a:avLst/>
          </a:prstGeom>
          <a:solidFill>
            <a:srgbClr val="BCF8E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Golos Text"/>
                <a:ea typeface="Golos Text"/>
                <a:cs typeface="Golos Text"/>
                <a:sym typeface="Golos Text"/>
              </a:rPr>
              <a:t>COMPAS’ accuracy:</a:t>
            </a:r>
            <a:endParaRPr sz="1800">
              <a:latin typeface="Golos Text"/>
              <a:ea typeface="Golos Text"/>
              <a:cs typeface="Golos Text"/>
              <a:sym typeface="Golos Text"/>
            </a:endParaRPr>
          </a:p>
          <a:p>
            <a:pPr indent="0" lvl="0" marL="0" rtl="0" algn="ctr">
              <a:spcBef>
                <a:spcPts val="0"/>
              </a:spcBef>
              <a:spcAft>
                <a:spcPts val="0"/>
              </a:spcAft>
              <a:buNone/>
            </a:pPr>
            <a:r>
              <a:rPr lang="en" sz="3600">
                <a:latin typeface="Golos Text"/>
                <a:ea typeface="Golos Text"/>
                <a:cs typeface="Golos Text"/>
                <a:sym typeface="Golos Text"/>
              </a:rPr>
              <a:t>62.5%</a:t>
            </a:r>
            <a:endParaRPr sz="3600">
              <a:latin typeface="Golos Text"/>
              <a:ea typeface="Golos Text"/>
              <a:cs typeface="Golos Text"/>
              <a:sym typeface="Golos Tex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313" name="Shape 313"/>
        <p:cNvGrpSpPr/>
        <p:nvPr/>
      </p:nvGrpSpPr>
      <p:grpSpPr>
        <a:xfrm>
          <a:off x="0" y="0"/>
          <a:ext cx="0" cy="0"/>
          <a:chOff x="0" y="0"/>
          <a:chExt cx="0" cy="0"/>
        </a:xfrm>
      </p:grpSpPr>
      <p:sp>
        <p:nvSpPr>
          <p:cNvPr id="314" name="Google Shape;314;p25"/>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Fairness</a:t>
            </a:r>
            <a:r>
              <a:rPr lang="en" sz="3000">
                <a:solidFill>
                  <a:srgbClr val="FFFFFF"/>
                </a:solidFill>
                <a:latin typeface="Golos Text Medium"/>
                <a:ea typeface="Golos Text Medium"/>
                <a:cs typeface="Golos Text Medium"/>
                <a:sym typeface="Golos Text Medium"/>
              </a:rPr>
              <a:t> Comparison</a:t>
            </a:r>
            <a:endParaRPr sz="3000">
              <a:solidFill>
                <a:srgbClr val="FFFFFF"/>
              </a:solidFill>
              <a:latin typeface="Golos Text Medium"/>
              <a:ea typeface="Golos Text Medium"/>
              <a:cs typeface="Golos Text Medium"/>
              <a:sym typeface="Golos Text Medium"/>
            </a:endParaRPr>
          </a:p>
        </p:txBody>
      </p:sp>
      <p:graphicFrame>
        <p:nvGraphicFramePr>
          <p:cNvPr id="315" name="Google Shape;315;p25"/>
          <p:cNvGraphicFramePr/>
          <p:nvPr/>
        </p:nvGraphicFramePr>
        <p:xfrm>
          <a:off x="952550" y="1719175"/>
          <a:ext cx="3000000" cy="3000000"/>
        </p:xfrm>
        <a:graphic>
          <a:graphicData uri="http://schemas.openxmlformats.org/drawingml/2006/table">
            <a:tbl>
              <a:tblPr>
                <a:noFill/>
                <a:tableStyleId>{1C9077A0-1E44-4DA3-81F0-65F88CBADAC6}</a:tableStyleId>
              </a:tblPr>
              <a:tblGrid>
                <a:gridCol w="1809750"/>
                <a:gridCol w="1809750"/>
                <a:gridCol w="1809750"/>
                <a:gridCol w="1809750"/>
              </a:tblGrid>
              <a:tr h="414875">
                <a:tc>
                  <a:txBody>
                    <a:bodyPr/>
                    <a:lstStyle/>
                    <a:p>
                      <a:pPr indent="0" lvl="0" marL="0" rtl="0" algn="l">
                        <a:spcBef>
                          <a:spcPts val="0"/>
                        </a:spcBef>
                        <a:spcAft>
                          <a:spcPts val="0"/>
                        </a:spcAft>
                        <a:buNone/>
                      </a:pPr>
                      <a:r>
                        <a:t/>
                      </a:r>
                      <a:endParaRPr>
                        <a:latin typeface="Golos Text"/>
                        <a:ea typeface="Golos Text"/>
                        <a:cs typeface="Golos Text"/>
                        <a:sym typeface="Golos Text"/>
                      </a:endParaRPr>
                    </a:p>
                  </a:txBody>
                  <a:tcPr marT="91425" marB="91425" marR="91425" marL="91425"/>
                </a:tc>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PPR for Caucasians</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PPR for African-Americans</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Difference between PPRs</a:t>
                      </a:r>
                      <a:endParaRPr>
                        <a:solidFill>
                          <a:srgbClr val="2A52BE"/>
                        </a:solidFill>
                        <a:latin typeface="Golos Text"/>
                        <a:ea typeface="Golos Text"/>
                        <a:cs typeface="Golos Text"/>
                        <a:sym typeface="Golos Text"/>
                      </a:endParaRPr>
                    </a:p>
                  </a:txBody>
                  <a:tcPr marT="91425" marB="91425" marR="91425" marL="91425">
                    <a:solidFill>
                      <a:srgbClr val="BCF8EC"/>
                    </a:solidFill>
                  </a:tcPr>
                </a:tc>
              </a:tr>
              <a:tr h="414875">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DNN</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t>0.4808</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0.6479</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16.71%</a:t>
                      </a:r>
                      <a:endParaRPr/>
                    </a:p>
                  </a:txBody>
                  <a:tcPr marT="91425" marB="91425" marR="91425" marL="91425">
                    <a:solidFill>
                      <a:srgbClr val="FFFFFF"/>
                    </a:solidFill>
                  </a:tcPr>
                </a:tc>
              </a:tr>
              <a:tr h="414875">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Logistic Regression</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t>0.2354</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0.4411</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20.57%</a:t>
                      </a:r>
                      <a:endParaRPr/>
                    </a:p>
                  </a:txBody>
                  <a:tcPr marT="91425" marB="91425" marR="91425" marL="91425">
                    <a:solidFill>
                      <a:srgbClr val="FFFFFF"/>
                    </a:solidFill>
                  </a:tcPr>
                </a:tc>
              </a:tr>
            </a:tbl>
          </a:graphicData>
        </a:graphic>
      </p:graphicFrame>
      <p:sp>
        <p:nvSpPr>
          <p:cNvPr id="316" name="Google Shape;316;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7" name="Google Shape;317;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321" name="Shape 321"/>
        <p:cNvGrpSpPr/>
        <p:nvPr/>
      </p:nvGrpSpPr>
      <p:grpSpPr>
        <a:xfrm>
          <a:off x="0" y="0"/>
          <a:ext cx="0" cy="0"/>
          <a:chOff x="0" y="0"/>
          <a:chExt cx="0" cy="0"/>
        </a:xfrm>
      </p:grpSpPr>
      <p:sp>
        <p:nvSpPr>
          <p:cNvPr id="322" name="Google Shape;322;p26"/>
          <p:cNvSpPr txBox="1"/>
          <p:nvPr/>
        </p:nvSpPr>
        <p:spPr>
          <a:xfrm>
            <a:off x="715050" y="2594850"/>
            <a:ext cx="6046200" cy="174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700">
                <a:solidFill>
                  <a:srgbClr val="FFFFFF"/>
                </a:solidFill>
                <a:latin typeface="Golos Text Medium"/>
                <a:ea typeface="Golos Text Medium"/>
                <a:cs typeface="Golos Text Medium"/>
                <a:sym typeface="Golos Text Medium"/>
              </a:rPr>
              <a:t>Brain Tumor Classification</a:t>
            </a:r>
            <a:endParaRPr sz="4700">
              <a:solidFill>
                <a:srgbClr val="FFFFFF"/>
              </a:solidFill>
              <a:latin typeface="Golos Text Medium"/>
              <a:ea typeface="Golos Text Medium"/>
              <a:cs typeface="Golos Text Medium"/>
              <a:sym typeface="Golos Text Medium"/>
            </a:endParaRPr>
          </a:p>
        </p:txBody>
      </p:sp>
      <p:sp>
        <p:nvSpPr>
          <p:cNvPr id="323" name="Google Shape;323;p26"/>
          <p:cNvSpPr txBox="1"/>
          <p:nvPr/>
        </p:nvSpPr>
        <p:spPr>
          <a:xfrm>
            <a:off x="715050" y="1640550"/>
            <a:ext cx="2035200" cy="9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0">
                <a:solidFill>
                  <a:srgbClr val="BCF8EC"/>
                </a:solidFill>
                <a:latin typeface="Golos Text Medium"/>
                <a:ea typeface="Golos Text Medium"/>
                <a:cs typeface="Golos Text Medium"/>
                <a:sym typeface="Golos Text Medium"/>
              </a:rPr>
              <a:t>03</a:t>
            </a:r>
            <a:endParaRPr sz="5000">
              <a:solidFill>
                <a:srgbClr val="BCF8EC"/>
              </a:solidFill>
              <a:latin typeface="Golos Text Medium"/>
              <a:ea typeface="Golos Text Medium"/>
              <a:cs typeface="Golos Text Medium"/>
              <a:sym typeface="Golos Text Medium"/>
            </a:endParaRPr>
          </a:p>
        </p:txBody>
      </p:sp>
      <p:grpSp>
        <p:nvGrpSpPr>
          <p:cNvPr id="324" name="Google Shape;324;p26"/>
          <p:cNvGrpSpPr/>
          <p:nvPr/>
        </p:nvGrpSpPr>
        <p:grpSpPr>
          <a:xfrm>
            <a:off x="6507498" y="2917498"/>
            <a:ext cx="3524464" cy="4496740"/>
            <a:chOff x="6483100" y="2237750"/>
            <a:chExt cx="898250" cy="1146075"/>
          </a:xfrm>
        </p:grpSpPr>
        <p:sp>
          <p:nvSpPr>
            <p:cNvPr id="325" name="Google Shape;325;p26"/>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395" name="Shape 395"/>
        <p:cNvGrpSpPr/>
        <p:nvPr/>
      </p:nvGrpSpPr>
      <p:grpSpPr>
        <a:xfrm>
          <a:off x="0" y="0"/>
          <a:ext cx="0" cy="0"/>
          <a:chOff x="0" y="0"/>
          <a:chExt cx="0" cy="0"/>
        </a:xfrm>
      </p:grpSpPr>
      <p:sp>
        <p:nvSpPr>
          <p:cNvPr id="396" name="Google Shape;396;p27"/>
          <p:cNvSpPr txBox="1"/>
          <p:nvPr/>
        </p:nvSpPr>
        <p:spPr>
          <a:xfrm>
            <a:off x="2687425" y="2248488"/>
            <a:ext cx="4995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Complex: CNN</a:t>
            </a:r>
            <a:endParaRPr sz="3000">
              <a:solidFill>
                <a:srgbClr val="FFFFFF"/>
              </a:solidFill>
              <a:latin typeface="Golos Text Medium"/>
              <a:ea typeface="Golos Text Medium"/>
              <a:cs typeface="Golos Text Medium"/>
              <a:sym typeface="Golos Text Medium"/>
            </a:endParaRPr>
          </a:p>
        </p:txBody>
      </p:sp>
      <p:sp>
        <p:nvSpPr>
          <p:cNvPr id="397" name="Google Shape;397;p27"/>
          <p:cNvSpPr txBox="1"/>
          <p:nvPr/>
        </p:nvSpPr>
        <p:spPr>
          <a:xfrm>
            <a:off x="2687425" y="3636350"/>
            <a:ext cx="5233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Interpretable: SVM</a:t>
            </a:r>
            <a:endParaRPr sz="3000">
              <a:solidFill>
                <a:srgbClr val="FFFFFF"/>
              </a:solidFill>
              <a:latin typeface="Golos Text Medium"/>
              <a:ea typeface="Golos Text Medium"/>
              <a:cs typeface="Golos Text Medium"/>
              <a:sym typeface="Golos Text Medium"/>
            </a:endParaRPr>
          </a:p>
        </p:txBody>
      </p:sp>
      <p:grpSp>
        <p:nvGrpSpPr>
          <p:cNvPr id="398" name="Google Shape;398;p27"/>
          <p:cNvGrpSpPr/>
          <p:nvPr/>
        </p:nvGrpSpPr>
        <p:grpSpPr>
          <a:xfrm>
            <a:off x="1223064" y="3637937"/>
            <a:ext cx="692164" cy="643333"/>
            <a:chOff x="1737326" y="2900773"/>
            <a:chExt cx="374730" cy="350361"/>
          </a:xfrm>
        </p:grpSpPr>
        <p:sp>
          <p:nvSpPr>
            <p:cNvPr id="399" name="Google Shape;399;p27"/>
            <p:cNvSpPr/>
            <p:nvPr/>
          </p:nvSpPr>
          <p:spPr>
            <a:xfrm>
              <a:off x="1942890" y="2936723"/>
              <a:ext cx="169167" cy="176966"/>
            </a:xfrm>
            <a:custGeom>
              <a:rect b="b" l="l" r="r" t="t"/>
              <a:pathLst>
                <a:path extrusionOk="0" h="6739" w="6442">
                  <a:moveTo>
                    <a:pt x="690" y="0"/>
                  </a:moveTo>
                  <a:cubicBezTo>
                    <a:pt x="307" y="0"/>
                    <a:pt x="1" y="316"/>
                    <a:pt x="1" y="689"/>
                  </a:cubicBezTo>
                  <a:lnTo>
                    <a:pt x="1" y="4374"/>
                  </a:lnTo>
                  <a:cubicBezTo>
                    <a:pt x="1" y="4757"/>
                    <a:pt x="307" y="5063"/>
                    <a:pt x="690" y="5063"/>
                  </a:cubicBezTo>
                  <a:lnTo>
                    <a:pt x="1379" y="5063"/>
                  </a:lnTo>
                  <a:lnTo>
                    <a:pt x="996" y="6604"/>
                  </a:lnTo>
                  <a:cubicBezTo>
                    <a:pt x="982" y="6676"/>
                    <a:pt x="1039" y="6738"/>
                    <a:pt x="1110" y="6738"/>
                  </a:cubicBezTo>
                  <a:cubicBezTo>
                    <a:pt x="1132" y="6738"/>
                    <a:pt x="1155" y="6732"/>
                    <a:pt x="1178" y="6718"/>
                  </a:cubicBezTo>
                  <a:lnTo>
                    <a:pt x="3446" y="5063"/>
                  </a:lnTo>
                  <a:lnTo>
                    <a:pt x="5753" y="5063"/>
                  </a:lnTo>
                  <a:cubicBezTo>
                    <a:pt x="6126" y="5063"/>
                    <a:pt x="6442" y="4757"/>
                    <a:pt x="6442" y="4374"/>
                  </a:cubicBezTo>
                  <a:lnTo>
                    <a:pt x="6442" y="689"/>
                  </a:lnTo>
                  <a:cubicBezTo>
                    <a:pt x="6442" y="316"/>
                    <a:pt x="6135" y="10"/>
                    <a:pt x="5753" y="0"/>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2003209" y="2936723"/>
              <a:ext cx="48528" cy="114861"/>
            </a:xfrm>
            <a:custGeom>
              <a:rect b="b" l="l" r="r" t="t"/>
              <a:pathLst>
                <a:path extrusionOk="0" h="4374" w="1848">
                  <a:moveTo>
                    <a:pt x="1" y="0"/>
                  </a:moveTo>
                  <a:lnTo>
                    <a:pt x="1" y="3455"/>
                  </a:lnTo>
                  <a:cubicBezTo>
                    <a:pt x="1" y="3962"/>
                    <a:pt x="412" y="4374"/>
                    <a:pt x="919" y="4374"/>
                  </a:cubicBezTo>
                  <a:cubicBezTo>
                    <a:pt x="1427" y="4374"/>
                    <a:pt x="1848" y="3962"/>
                    <a:pt x="1848" y="3455"/>
                  </a:cubicBezTo>
                  <a:lnTo>
                    <a:pt x="1848"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2015525" y="2900773"/>
              <a:ext cx="23660" cy="96532"/>
            </a:xfrm>
            <a:custGeom>
              <a:rect b="b" l="l" r="r" t="t"/>
              <a:pathLst>
                <a:path extrusionOk="0" h="3676" w="901">
                  <a:moveTo>
                    <a:pt x="224" y="0"/>
                  </a:moveTo>
                  <a:cubicBezTo>
                    <a:pt x="98" y="0"/>
                    <a:pt x="1" y="111"/>
                    <a:pt x="10" y="240"/>
                  </a:cubicBezTo>
                  <a:lnTo>
                    <a:pt x="211" y="3455"/>
                  </a:lnTo>
                  <a:cubicBezTo>
                    <a:pt x="211" y="3580"/>
                    <a:pt x="316" y="3676"/>
                    <a:pt x="441" y="3676"/>
                  </a:cubicBezTo>
                  <a:lnTo>
                    <a:pt x="470" y="3676"/>
                  </a:lnTo>
                  <a:cubicBezTo>
                    <a:pt x="584" y="3676"/>
                    <a:pt x="690" y="3580"/>
                    <a:pt x="699" y="3455"/>
                  </a:cubicBezTo>
                  <a:lnTo>
                    <a:pt x="900" y="240"/>
                  </a:lnTo>
                  <a:cubicBezTo>
                    <a:pt x="900" y="111"/>
                    <a:pt x="803" y="0"/>
                    <a:pt x="685" y="0"/>
                  </a:cubicBezTo>
                  <a:cubicBezTo>
                    <a:pt x="680" y="0"/>
                    <a:pt x="675" y="0"/>
                    <a:pt x="671" y="1"/>
                  </a:cubicBezTo>
                  <a:lnTo>
                    <a:pt x="240" y="1"/>
                  </a:lnTo>
                  <a:cubicBezTo>
                    <a:pt x="235" y="0"/>
                    <a:pt x="229" y="0"/>
                    <a:pt x="224"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2015289" y="3015371"/>
              <a:ext cx="24396" cy="24159"/>
            </a:xfrm>
            <a:custGeom>
              <a:rect b="b" l="l" r="r" t="t"/>
              <a:pathLst>
                <a:path extrusionOk="0" h="920" w="929">
                  <a:moveTo>
                    <a:pt x="459" y="1"/>
                  </a:moveTo>
                  <a:cubicBezTo>
                    <a:pt x="211" y="1"/>
                    <a:pt x="0" y="211"/>
                    <a:pt x="0" y="460"/>
                  </a:cubicBezTo>
                  <a:cubicBezTo>
                    <a:pt x="0" y="718"/>
                    <a:pt x="211" y="919"/>
                    <a:pt x="459" y="919"/>
                  </a:cubicBezTo>
                  <a:cubicBezTo>
                    <a:pt x="718" y="919"/>
                    <a:pt x="928" y="718"/>
                    <a:pt x="928" y="460"/>
                  </a:cubicBezTo>
                  <a:cubicBezTo>
                    <a:pt x="928" y="211"/>
                    <a:pt x="718" y="1"/>
                    <a:pt x="459"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1737326" y="3166419"/>
              <a:ext cx="205353" cy="84715"/>
            </a:xfrm>
            <a:custGeom>
              <a:rect b="b" l="l" r="r" t="t"/>
              <a:pathLst>
                <a:path extrusionOk="0" h="3226" w="7820">
                  <a:moveTo>
                    <a:pt x="2527" y="0"/>
                  </a:moveTo>
                  <a:lnTo>
                    <a:pt x="603" y="709"/>
                  </a:lnTo>
                  <a:cubicBezTo>
                    <a:pt x="240" y="833"/>
                    <a:pt x="0" y="1177"/>
                    <a:pt x="0" y="1570"/>
                  </a:cubicBezTo>
                  <a:lnTo>
                    <a:pt x="0" y="2996"/>
                  </a:lnTo>
                  <a:cubicBezTo>
                    <a:pt x="0" y="3120"/>
                    <a:pt x="96" y="3226"/>
                    <a:pt x="230" y="3226"/>
                  </a:cubicBezTo>
                  <a:lnTo>
                    <a:pt x="7590" y="3226"/>
                  </a:lnTo>
                  <a:cubicBezTo>
                    <a:pt x="7714" y="3226"/>
                    <a:pt x="7819" y="3120"/>
                    <a:pt x="7819" y="2996"/>
                  </a:cubicBezTo>
                  <a:lnTo>
                    <a:pt x="7819" y="1570"/>
                  </a:lnTo>
                  <a:cubicBezTo>
                    <a:pt x="7819" y="1187"/>
                    <a:pt x="7580" y="843"/>
                    <a:pt x="7216" y="709"/>
                  </a:cubicBezTo>
                  <a:lnTo>
                    <a:pt x="5293" y="0"/>
                  </a:lnTo>
                  <a:lnTo>
                    <a:pt x="3915" y="460"/>
                  </a:lnTo>
                  <a:lnTo>
                    <a:pt x="2527" y="0"/>
                  </a:lnTo>
                  <a:close/>
                </a:path>
              </a:pathLst>
            </a:custGeom>
            <a:solidFill>
              <a:srgbClr val="7F91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1827792" y="3190788"/>
              <a:ext cx="24396" cy="60345"/>
            </a:xfrm>
            <a:custGeom>
              <a:rect b="b" l="l" r="r" t="t"/>
              <a:pathLst>
                <a:path extrusionOk="0" h="2298" w="929">
                  <a:moveTo>
                    <a:pt x="221" y="1"/>
                  </a:moveTo>
                  <a:lnTo>
                    <a:pt x="1" y="2298"/>
                  </a:lnTo>
                  <a:lnTo>
                    <a:pt x="929" y="2298"/>
                  </a:lnTo>
                  <a:lnTo>
                    <a:pt x="709" y="1"/>
                  </a:lnTo>
                  <a:close/>
                </a:path>
              </a:pathLst>
            </a:custGeom>
            <a:solidFill>
              <a:srgbClr val="4760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1829552" y="3178472"/>
              <a:ext cx="21139" cy="20640"/>
            </a:xfrm>
            <a:custGeom>
              <a:rect b="b" l="l" r="r" t="t"/>
              <a:pathLst>
                <a:path extrusionOk="0" h="786" w="805">
                  <a:moveTo>
                    <a:pt x="1" y="1"/>
                  </a:moveTo>
                  <a:lnTo>
                    <a:pt x="1" y="623"/>
                  </a:lnTo>
                  <a:cubicBezTo>
                    <a:pt x="1" y="709"/>
                    <a:pt x="77" y="785"/>
                    <a:pt x="163" y="785"/>
                  </a:cubicBezTo>
                  <a:lnTo>
                    <a:pt x="642" y="785"/>
                  </a:lnTo>
                  <a:cubicBezTo>
                    <a:pt x="728" y="785"/>
                    <a:pt x="805" y="709"/>
                    <a:pt x="805" y="623"/>
                  </a:cubicBezTo>
                  <a:lnTo>
                    <a:pt x="805" y="1"/>
                  </a:ln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1906703" y="3191051"/>
              <a:ext cx="36213" cy="60083"/>
            </a:xfrm>
            <a:custGeom>
              <a:rect b="b" l="l" r="r" t="t"/>
              <a:pathLst>
                <a:path extrusionOk="0" h="2288" w="1379">
                  <a:moveTo>
                    <a:pt x="1130" y="0"/>
                  </a:moveTo>
                  <a:lnTo>
                    <a:pt x="269" y="862"/>
                  </a:lnTo>
                  <a:cubicBezTo>
                    <a:pt x="96" y="1043"/>
                    <a:pt x="1" y="1273"/>
                    <a:pt x="1" y="1522"/>
                  </a:cubicBezTo>
                  <a:lnTo>
                    <a:pt x="1" y="2288"/>
                  </a:lnTo>
                  <a:lnTo>
                    <a:pt x="1149" y="2288"/>
                  </a:lnTo>
                  <a:cubicBezTo>
                    <a:pt x="1274" y="2288"/>
                    <a:pt x="1379" y="2182"/>
                    <a:pt x="1379" y="2058"/>
                  </a:cubicBezTo>
                  <a:lnTo>
                    <a:pt x="1379" y="632"/>
                  </a:lnTo>
                  <a:cubicBezTo>
                    <a:pt x="1379" y="402"/>
                    <a:pt x="1283" y="173"/>
                    <a:pt x="1130" y="0"/>
                  </a:cubicBez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1773513" y="2979185"/>
              <a:ext cx="132981" cy="96794"/>
            </a:xfrm>
            <a:custGeom>
              <a:rect b="b" l="l" r="r" t="t"/>
              <a:pathLst>
                <a:path extrusionOk="0" h="3686" w="5064">
                  <a:moveTo>
                    <a:pt x="1847" y="1"/>
                  </a:moveTo>
                  <a:cubicBezTo>
                    <a:pt x="823" y="1"/>
                    <a:pt x="0" y="824"/>
                    <a:pt x="0" y="1838"/>
                  </a:cubicBezTo>
                  <a:lnTo>
                    <a:pt x="0" y="2384"/>
                  </a:lnTo>
                  <a:cubicBezTo>
                    <a:pt x="0" y="2632"/>
                    <a:pt x="39" y="2881"/>
                    <a:pt x="125" y="3111"/>
                  </a:cubicBezTo>
                  <a:lnTo>
                    <a:pt x="201" y="3341"/>
                  </a:lnTo>
                  <a:cubicBezTo>
                    <a:pt x="221" y="3417"/>
                    <a:pt x="230" y="3484"/>
                    <a:pt x="230" y="3561"/>
                  </a:cubicBezTo>
                  <a:lnTo>
                    <a:pt x="230" y="3685"/>
                  </a:lnTo>
                  <a:lnTo>
                    <a:pt x="4833" y="3685"/>
                  </a:lnTo>
                  <a:lnTo>
                    <a:pt x="4833" y="3561"/>
                  </a:lnTo>
                  <a:cubicBezTo>
                    <a:pt x="4833" y="3484"/>
                    <a:pt x="4853" y="3417"/>
                    <a:pt x="4872" y="3341"/>
                  </a:cubicBezTo>
                  <a:lnTo>
                    <a:pt x="4948" y="3111"/>
                  </a:lnTo>
                  <a:cubicBezTo>
                    <a:pt x="5025" y="2881"/>
                    <a:pt x="5063" y="2632"/>
                    <a:pt x="5063" y="2384"/>
                  </a:cubicBezTo>
                  <a:lnTo>
                    <a:pt x="5063" y="460"/>
                  </a:lnTo>
                  <a:cubicBezTo>
                    <a:pt x="5063" y="201"/>
                    <a:pt x="4862" y="1"/>
                    <a:pt x="4604"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1803659" y="2979185"/>
              <a:ext cx="102834" cy="96794"/>
            </a:xfrm>
            <a:custGeom>
              <a:rect b="b" l="l" r="r" t="t"/>
              <a:pathLst>
                <a:path extrusionOk="0" h="3686" w="3916">
                  <a:moveTo>
                    <a:pt x="931" y="0"/>
                  </a:moveTo>
                  <a:cubicBezTo>
                    <a:pt x="413" y="0"/>
                    <a:pt x="1" y="418"/>
                    <a:pt x="1" y="929"/>
                  </a:cubicBezTo>
                  <a:cubicBezTo>
                    <a:pt x="1" y="1446"/>
                    <a:pt x="422" y="1867"/>
                    <a:pt x="939" y="1867"/>
                  </a:cubicBezTo>
                  <a:lnTo>
                    <a:pt x="1063" y="1867"/>
                  </a:lnTo>
                  <a:lnTo>
                    <a:pt x="1130" y="3685"/>
                  </a:lnTo>
                  <a:lnTo>
                    <a:pt x="3685" y="3685"/>
                  </a:lnTo>
                  <a:lnTo>
                    <a:pt x="3685" y="3561"/>
                  </a:lnTo>
                  <a:cubicBezTo>
                    <a:pt x="3685" y="3484"/>
                    <a:pt x="3695" y="3417"/>
                    <a:pt x="3724" y="3341"/>
                  </a:cubicBezTo>
                  <a:lnTo>
                    <a:pt x="3800" y="3111"/>
                  </a:lnTo>
                  <a:cubicBezTo>
                    <a:pt x="3877" y="2881"/>
                    <a:pt x="3915" y="2632"/>
                    <a:pt x="3915" y="2384"/>
                  </a:cubicBezTo>
                  <a:lnTo>
                    <a:pt x="3915" y="460"/>
                  </a:lnTo>
                  <a:cubicBezTo>
                    <a:pt x="3915" y="201"/>
                    <a:pt x="3714" y="1"/>
                    <a:pt x="3456" y="1"/>
                  </a:cubicBezTo>
                  <a:lnTo>
                    <a:pt x="948" y="1"/>
                  </a:lnTo>
                  <a:cubicBezTo>
                    <a:pt x="942" y="0"/>
                    <a:pt x="937" y="0"/>
                    <a:pt x="931"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1803659" y="3124193"/>
              <a:ext cx="72661" cy="54306"/>
            </a:xfrm>
            <a:custGeom>
              <a:rect b="b" l="l" r="r" t="t"/>
              <a:pathLst>
                <a:path extrusionOk="0" h="2068" w="2767">
                  <a:moveTo>
                    <a:pt x="1" y="1"/>
                  </a:moveTo>
                  <a:lnTo>
                    <a:pt x="1" y="2068"/>
                  </a:lnTo>
                  <a:lnTo>
                    <a:pt x="2767" y="2068"/>
                  </a:lnTo>
                  <a:lnTo>
                    <a:pt x="2767" y="1"/>
                  </a:ln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1803659" y="3124193"/>
              <a:ext cx="72661" cy="30173"/>
            </a:xfrm>
            <a:custGeom>
              <a:rect b="b" l="l" r="r" t="t"/>
              <a:pathLst>
                <a:path extrusionOk="0" h="1149" w="2767">
                  <a:moveTo>
                    <a:pt x="1" y="1"/>
                  </a:moveTo>
                  <a:lnTo>
                    <a:pt x="1" y="776"/>
                  </a:lnTo>
                  <a:cubicBezTo>
                    <a:pt x="427" y="1025"/>
                    <a:pt x="905" y="1149"/>
                    <a:pt x="1384" y="1149"/>
                  </a:cubicBezTo>
                  <a:cubicBezTo>
                    <a:pt x="1862" y="1149"/>
                    <a:pt x="2341" y="1025"/>
                    <a:pt x="2767" y="776"/>
                  </a:cubicBezTo>
                  <a:lnTo>
                    <a:pt x="2767" y="1"/>
                  </a:lnTo>
                  <a:close/>
                </a:path>
              </a:pathLst>
            </a:custGeom>
            <a:solidFill>
              <a:srgbClr val="99A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1791606" y="3156387"/>
              <a:ext cx="48528" cy="43198"/>
            </a:xfrm>
            <a:custGeom>
              <a:rect b="b" l="l" r="r" t="t"/>
              <a:pathLst>
                <a:path extrusionOk="0" h="1645" w="1848">
                  <a:moveTo>
                    <a:pt x="406" y="1"/>
                  </a:moveTo>
                  <a:cubicBezTo>
                    <a:pt x="322" y="1"/>
                    <a:pt x="240" y="50"/>
                    <a:pt x="201" y="134"/>
                  </a:cubicBezTo>
                  <a:lnTo>
                    <a:pt x="0" y="555"/>
                  </a:lnTo>
                  <a:lnTo>
                    <a:pt x="766" y="1559"/>
                  </a:lnTo>
                  <a:cubicBezTo>
                    <a:pt x="812" y="1616"/>
                    <a:pt x="880" y="1645"/>
                    <a:pt x="948" y="1645"/>
                  </a:cubicBezTo>
                  <a:cubicBezTo>
                    <a:pt x="1007" y="1645"/>
                    <a:pt x="1066" y="1623"/>
                    <a:pt x="1111" y="1579"/>
                  </a:cubicBezTo>
                  <a:lnTo>
                    <a:pt x="1848" y="842"/>
                  </a:lnTo>
                  <a:lnTo>
                    <a:pt x="527" y="38"/>
                  </a:lnTo>
                  <a:cubicBezTo>
                    <a:pt x="489" y="13"/>
                    <a:pt x="447" y="1"/>
                    <a:pt x="406" y="1"/>
                  </a:cubicBez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1840108" y="3156387"/>
              <a:ext cx="48292" cy="43198"/>
            </a:xfrm>
            <a:custGeom>
              <a:rect b="b" l="l" r="r" t="t"/>
              <a:pathLst>
                <a:path extrusionOk="0" h="1645" w="1839">
                  <a:moveTo>
                    <a:pt x="1433" y="1"/>
                  </a:moveTo>
                  <a:cubicBezTo>
                    <a:pt x="1391" y="1"/>
                    <a:pt x="1349" y="13"/>
                    <a:pt x="1312" y="38"/>
                  </a:cubicBezTo>
                  <a:lnTo>
                    <a:pt x="1" y="842"/>
                  </a:lnTo>
                  <a:lnTo>
                    <a:pt x="728" y="1579"/>
                  </a:lnTo>
                  <a:cubicBezTo>
                    <a:pt x="777" y="1623"/>
                    <a:pt x="838" y="1645"/>
                    <a:pt x="897" y="1645"/>
                  </a:cubicBezTo>
                  <a:cubicBezTo>
                    <a:pt x="966" y="1645"/>
                    <a:pt x="1031" y="1616"/>
                    <a:pt x="1072" y="1559"/>
                  </a:cubicBezTo>
                  <a:lnTo>
                    <a:pt x="1838" y="555"/>
                  </a:lnTo>
                  <a:lnTo>
                    <a:pt x="1647" y="134"/>
                  </a:lnTo>
                  <a:cubicBezTo>
                    <a:pt x="1602" y="50"/>
                    <a:pt x="1518" y="1"/>
                    <a:pt x="1433" y="1"/>
                  </a:cubicBez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1779552" y="3028107"/>
              <a:ext cx="121137" cy="114205"/>
            </a:xfrm>
            <a:custGeom>
              <a:rect b="b" l="l" r="r" t="t"/>
              <a:pathLst>
                <a:path extrusionOk="0" h="4349" w="4613">
                  <a:moveTo>
                    <a:pt x="1986" y="0"/>
                  </a:moveTo>
                  <a:cubicBezTo>
                    <a:pt x="1399" y="0"/>
                    <a:pt x="893" y="98"/>
                    <a:pt x="641" y="157"/>
                  </a:cubicBezTo>
                  <a:cubicBezTo>
                    <a:pt x="536" y="186"/>
                    <a:pt x="459" y="281"/>
                    <a:pt x="459" y="387"/>
                  </a:cubicBezTo>
                  <a:lnTo>
                    <a:pt x="459" y="942"/>
                  </a:lnTo>
                  <a:cubicBezTo>
                    <a:pt x="459" y="1056"/>
                    <a:pt x="412" y="1171"/>
                    <a:pt x="325" y="1267"/>
                  </a:cubicBezTo>
                  <a:lnTo>
                    <a:pt x="134" y="1449"/>
                  </a:lnTo>
                  <a:cubicBezTo>
                    <a:pt x="48" y="1535"/>
                    <a:pt x="0" y="1659"/>
                    <a:pt x="0" y="1774"/>
                  </a:cubicBezTo>
                  <a:lnTo>
                    <a:pt x="0" y="2052"/>
                  </a:lnTo>
                  <a:cubicBezTo>
                    <a:pt x="0" y="3315"/>
                    <a:pt x="1034" y="4349"/>
                    <a:pt x="2307" y="4349"/>
                  </a:cubicBezTo>
                  <a:cubicBezTo>
                    <a:pt x="3579" y="4349"/>
                    <a:pt x="4613" y="3315"/>
                    <a:pt x="4613" y="2042"/>
                  </a:cubicBezTo>
                  <a:lnTo>
                    <a:pt x="4613" y="1774"/>
                  </a:lnTo>
                  <a:cubicBezTo>
                    <a:pt x="4603" y="1650"/>
                    <a:pt x="4556" y="1535"/>
                    <a:pt x="4469" y="1449"/>
                  </a:cubicBezTo>
                  <a:lnTo>
                    <a:pt x="4288" y="1257"/>
                  </a:lnTo>
                  <a:cubicBezTo>
                    <a:pt x="4192" y="1171"/>
                    <a:pt x="4144" y="1056"/>
                    <a:pt x="4144" y="932"/>
                  </a:cubicBezTo>
                  <a:lnTo>
                    <a:pt x="4144" y="817"/>
                  </a:lnTo>
                  <a:cubicBezTo>
                    <a:pt x="4144" y="721"/>
                    <a:pt x="4106" y="635"/>
                    <a:pt x="4029" y="578"/>
                  </a:cubicBezTo>
                  <a:cubicBezTo>
                    <a:pt x="3415" y="126"/>
                    <a:pt x="2649" y="0"/>
                    <a:pt x="1986" y="0"/>
                  </a:cubicBezTo>
                  <a:close/>
                </a:path>
              </a:pathLst>
            </a:custGeom>
            <a:solidFill>
              <a:srgbClr val="BBC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1779552" y="3028107"/>
              <a:ext cx="108848" cy="113706"/>
            </a:xfrm>
            <a:custGeom>
              <a:rect b="b" l="l" r="r" t="t"/>
              <a:pathLst>
                <a:path extrusionOk="0" h="4330" w="4145">
                  <a:moveTo>
                    <a:pt x="1990" y="1"/>
                  </a:moveTo>
                  <a:cubicBezTo>
                    <a:pt x="1773" y="1"/>
                    <a:pt x="1566" y="14"/>
                    <a:pt x="1378" y="32"/>
                  </a:cubicBezTo>
                  <a:cubicBezTo>
                    <a:pt x="1129" y="61"/>
                    <a:pt x="881" y="99"/>
                    <a:pt x="641" y="157"/>
                  </a:cubicBezTo>
                  <a:cubicBezTo>
                    <a:pt x="536" y="186"/>
                    <a:pt x="459" y="281"/>
                    <a:pt x="459" y="387"/>
                  </a:cubicBezTo>
                  <a:lnTo>
                    <a:pt x="459" y="932"/>
                  </a:lnTo>
                  <a:cubicBezTo>
                    <a:pt x="459" y="1056"/>
                    <a:pt x="412" y="1171"/>
                    <a:pt x="325" y="1257"/>
                  </a:cubicBezTo>
                  <a:lnTo>
                    <a:pt x="134" y="1449"/>
                  </a:lnTo>
                  <a:cubicBezTo>
                    <a:pt x="48" y="1535"/>
                    <a:pt x="0" y="1650"/>
                    <a:pt x="0" y="1774"/>
                  </a:cubicBezTo>
                  <a:lnTo>
                    <a:pt x="0" y="2042"/>
                  </a:lnTo>
                  <a:cubicBezTo>
                    <a:pt x="0" y="3210"/>
                    <a:pt x="871" y="4186"/>
                    <a:pt x="2029" y="4329"/>
                  </a:cubicBezTo>
                  <a:cubicBezTo>
                    <a:pt x="1608" y="3899"/>
                    <a:pt x="1378" y="3334"/>
                    <a:pt x="1378" y="2741"/>
                  </a:cubicBezTo>
                  <a:lnTo>
                    <a:pt x="1378" y="1056"/>
                  </a:lnTo>
                  <a:cubicBezTo>
                    <a:pt x="1378" y="827"/>
                    <a:pt x="1560" y="626"/>
                    <a:pt x="1790" y="597"/>
                  </a:cubicBezTo>
                  <a:cubicBezTo>
                    <a:pt x="1971" y="575"/>
                    <a:pt x="2201" y="556"/>
                    <a:pt x="2456" y="556"/>
                  </a:cubicBezTo>
                  <a:cubicBezTo>
                    <a:pt x="2980" y="556"/>
                    <a:pt x="3610" y="636"/>
                    <a:pt x="4144" y="932"/>
                  </a:cubicBezTo>
                  <a:lnTo>
                    <a:pt x="4144" y="817"/>
                  </a:lnTo>
                  <a:cubicBezTo>
                    <a:pt x="4144" y="721"/>
                    <a:pt x="4106" y="635"/>
                    <a:pt x="4029" y="578"/>
                  </a:cubicBezTo>
                  <a:cubicBezTo>
                    <a:pt x="3416" y="123"/>
                    <a:pt x="2655" y="1"/>
                    <a:pt x="1990"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1737326" y="3191051"/>
              <a:ext cx="36213" cy="60083"/>
            </a:xfrm>
            <a:custGeom>
              <a:rect b="b" l="l" r="r" t="t"/>
              <a:pathLst>
                <a:path extrusionOk="0" h="2288" w="1379">
                  <a:moveTo>
                    <a:pt x="249" y="0"/>
                  </a:moveTo>
                  <a:cubicBezTo>
                    <a:pt x="86" y="173"/>
                    <a:pt x="0" y="402"/>
                    <a:pt x="0" y="632"/>
                  </a:cubicBezTo>
                  <a:lnTo>
                    <a:pt x="0" y="2058"/>
                  </a:lnTo>
                  <a:cubicBezTo>
                    <a:pt x="0" y="2182"/>
                    <a:pt x="96" y="2288"/>
                    <a:pt x="230" y="2288"/>
                  </a:cubicBezTo>
                  <a:lnTo>
                    <a:pt x="1378" y="2288"/>
                  </a:lnTo>
                  <a:lnTo>
                    <a:pt x="1378" y="1522"/>
                  </a:lnTo>
                  <a:cubicBezTo>
                    <a:pt x="1378" y="1273"/>
                    <a:pt x="1283" y="1043"/>
                    <a:pt x="1110" y="862"/>
                  </a:cubicBezTo>
                  <a:lnTo>
                    <a:pt x="249" y="0"/>
                  </a:ln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27"/>
          <p:cNvGrpSpPr/>
          <p:nvPr/>
        </p:nvGrpSpPr>
        <p:grpSpPr>
          <a:xfrm>
            <a:off x="1223089" y="2232437"/>
            <a:ext cx="692131" cy="678625"/>
            <a:chOff x="3498421" y="3787011"/>
            <a:chExt cx="396796" cy="355060"/>
          </a:xfrm>
        </p:grpSpPr>
        <p:sp>
          <p:nvSpPr>
            <p:cNvPr id="417" name="Google Shape;417;p27"/>
            <p:cNvSpPr/>
            <p:nvPr/>
          </p:nvSpPr>
          <p:spPr>
            <a:xfrm>
              <a:off x="3511608" y="3839404"/>
              <a:ext cx="370428" cy="302667"/>
            </a:xfrm>
            <a:custGeom>
              <a:rect b="b" l="l" r="r" t="t"/>
              <a:pathLst>
                <a:path extrusionOk="0" h="11582" w="14175">
                  <a:moveTo>
                    <a:pt x="9070" y="0"/>
                  </a:moveTo>
                  <a:cubicBezTo>
                    <a:pt x="8246" y="0"/>
                    <a:pt x="7449" y="615"/>
                    <a:pt x="7405" y="1581"/>
                  </a:cubicBezTo>
                  <a:cubicBezTo>
                    <a:pt x="7357" y="697"/>
                    <a:pt x="6626" y="4"/>
                    <a:pt x="5741" y="4"/>
                  </a:cubicBezTo>
                  <a:cubicBezTo>
                    <a:pt x="5501" y="4"/>
                    <a:pt x="5270" y="52"/>
                    <a:pt x="5049" y="148"/>
                  </a:cubicBezTo>
                  <a:cubicBezTo>
                    <a:pt x="4847" y="254"/>
                    <a:pt x="4655" y="389"/>
                    <a:pt x="4501" y="562"/>
                  </a:cubicBezTo>
                  <a:cubicBezTo>
                    <a:pt x="4364" y="531"/>
                    <a:pt x="4227" y="516"/>
                    <a:pt x="4092" y="516"/>
                  </a:cubicBezTo>
                  <a:cubicBezTo>
                    <a:pt x="3343" y="516"/>
                    <a:pt x="2652" y="973"/>
                    <a:pt x="2376" y="1706"/>
                  </a:cubicBezTo>
                  <a:cubicBezTo>
                    <a:pt x="2356" y="1754"/>
                    <a:pt x="2347" y="1802"/>
                    <a:pt x="2327" y="1850"/>
                  </a:cubicBezTo>
                  <a:cubicBezTo>
                    <a:pt x="2212" y="2264"/>
                    <a:pt x="2241" y="2716"/>
                    <a:pt x="2424" y="3110"/>
                  </a:cubicBezTo>
                  <a:lnTo>
                    <a:pt x="2376" y="3120"/>
                  </a:lnTo>
                  <a:cubicBezTo>
                    <a:pt x="298" y="3851"/>
                    <a:pt x="0" y="6678"/>
                    <a:pt x="1875" y="7822"/>
                  </a:cubicBezTo>
                  <a:cubicBezTo>
                    <a:pt x="1041" y="9049"/>
                    <a:pt x="1918" y="10707"/>
                    <a:pt x="3401" y="10707"/>
                  </a:cubicBezTo>
                  <a:cubicBezTo>
                    <a:pt x="3405" y="10707"/>
                    <a:pt x="3410" y="10707"/>
                    <a:pt x="3414" y="10707"/>
                  </a:cubicBezTo>
                  <a:cubicBezTo>
                    <a:pt x="3683" y="10697"/>
                    <a:pt x="3953" y="10640"/>
                    <a:pt x="4203" y="10515"/>
                  </a:cubicBezTo>
                  <a:cubicBezTo>
                    <a:pt x="4442" y="11163"/>
                    <a:pt x="5059" y="11581"/>
                    <a:pt x="5742" y="11581"/>
                  </a:cubicBezTo>
                  <a:cubicBezTo>
                    <a:pt x="5799" y="11581"/>
                    <a:pt x="5857" y="11578"/>
                    <a:pt x="5914" y="11572"/>
                  </a:cubicBezTo>
                  <a:cubicBezTo>
                    <a:pt x="6655" y="11505"/>
                    <a:pt x="7260" y="10938"/>
                    <a:pt x="7385" y="10207"/>
                  </a:cubicBezTo>
                  <a:cubicBezTo>
                    <a:pt x="7395" y="10159"/>
                    <a:pt x="7405" y="10101"/>
                    <a:pt x="7405" y="10053"/>
                  </a:cubicBezTo>
                  <a:cubicBezTo>
                    <a:pt x="7405" y="10082"/>
                    <a:pt x="7414" y="10120"/>
                    <a:pt x="7414" y="10159"/>
                  </a:cubicBezTo>
                  <a:cubicBezTo>
                    <a:pt x="7539" y="10966"/>
                    <a:pt x="8241" y="11572"/>
                    <a:pt x="9068" y="11572"/>
                  </a:cubicBezTo>
                  <a:cubicBezTo>
                    <a:pt x="9395" y="11572"/>
                    <a:pt x="9732" y="11466"/>
                    <a:pt x="10001" y="11274"/>
                  </a:cubicBezTo>
                  <a:cubicBezTo>
                    <a:pt x="10270" y="11091"/>
                    <a:pt x="10482" y="10832"/>
                    <a:pt x="10607" y="10524"/>
                  </a:cubicBezTo>
                  <a:cubicBezTo>
                    <a:pt x="10847" y="10640"/>
                    <a:pt x="11116" y="10707"/>
                    <a:pt x="11386" y="10707"/>
                  </a:cubicBezTo>
                  <a:cubicBezTo>
                    <a:pt x="11393" y="10707"/>
                    <a:pt x="11399" y="10707"/>
                    <a:pt x="11406" y="10707"/>
                  </a:cubicBezTo>
                  <a:cubicBezTo>
                    <a:pt x="12282" y="10707"/>
                    <a:pt x="13031" y="10094"/>
                    <a:pt x="13213" y="9245"/>
                  </a:cubicBezTo>
                  <a:cubicBezTo>
                    <a:pt x="13222" y="9207"/>
                    <a:pt x="13232" y="9168"/>
                    <a:pt x="13232" y="9130"/>
                  </a:cubicBezTo>
                  <a:cubicBezTo>
                    <a:pt x="13242" y="9062"/>
                    <a:pt x="13242" y="8995"/>
                    <a:pt x="13251" y="8928"/>
                  </a:cubicBezTo>
                  <a:cubicBezTo>
                    <a:pt x="13261" y="8534"/>
                    <a:pt x="13145" y="8149"/>
                    <a:pt x="12924" y="7822"/>
                  </a:cubicBezTo>
                  <a:cubicBezTo>
                    <a:pt x="13040" y="7755"/>
                    <a:pt x="13145" y="7678"/>
                    <a:pt x="13251" y="7582"/>
                  </a:cubicBezTo>
                  <a:cubicBezTo>
                    <a:pt x="13280" y="7562"/>
                    <a:pt x="13309" y="7534"/>
                    <a:pt x="13338" y="7505"/>
                  </a:cubicBezTo>
                  <a:cubicBezTo>
                    <a:pt x="13405" y="7447"/>
                    <a:pt x="13463" y="7389"/>
                    <a:pt x="13520" y="7322"/>
                  </a:cubicBezTo>
                  <a:cubicBezTo>
                    <a:pt x="13944" y="6851"/>
                    <a:pt x="14174" y="6226"/>
                    <a:pt x="14174" y="5591"/>
                  </a:cubicBezTo>
                  <a:cubicBezTo>
                    <a:pt x="14174" y="4466"/>
                    <a:pt x="13453" y="3466"/>
                    <a:pt x="12376" y="3110"/>
                  </a:cubicBezTo>
                  <a:cubicBezTo>
                    <a:pt x="12569" y="2687"/>
                    <a:pt x="12597" y="2216"/>
                    <a:pt x="12453" y="1783"/>
                  </a:cubicBezTo>
                  <a:cubicBezTo>
                    <a:pt x="12443" y="1754"/>
                    <a:pt x="12434" y="1725"/>
                    <a:pt x="12424" y="1706"/>
                  </a:cubicBezTo>
                  <a:cubicBezTo>
                    <a:pt x="12147" y="973"/>
                    <a:pt x="11457" y="516"/>
                    <a:pt x="10708" y="516"/>
                  </a:cubicBezTo>
                  <a:cubicBezTo>
                    <a:pt x="10573" y="516"/>
                    <a:pt x="10436" y="531"/>
                    <a:pt x="10299" y="562"/>
                  </a:cubicBezTo>
                  <a:cubicBezTo>
                    <a:pt x="9955" y="174"/>
                    <a:pt x="9509" y="0"/>
                    <a:pt x="9070" y="0"/>
                  </a:cubicBezTo>
                  <a:close/>
                </a:path>
              </a:pathLst>
            </a:custGeom>
            <a:solidFill>
              <a:srgbClr val="ACB6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3511347" y="3920676"/>
              <a:ext cx="346804" cy="221159"/>
            </a:xfrm>
            <a:custGeom>
              <a:rect b="b" l="l" r="r" t="t"/>
              <a:pathLst>
                <a:path extrusionOk="0" h="8463" w="13271">
                  <a:moveTo>
                    <a:pt x="2443" y="0"/>
                  </a:moveTo>
                  <a:cubicBezTo>
                    <a:pt x="328" y="702"/>
                    <a:pt x="1" y="3558"/>
                    <a:pt x="1895" y="4722"/>
                  </a:cubicBezTo>
                  <a:cubicBezTo>
                    <a:pt x="1017" y="6019"/>
                    <a:pt x="2050" y="7594"/>
                    <a:pt x="3404" y="7594"/>
                  </a:cubicBezTo>
                  <a:cubicBezTo>
                    <a:pt x="3665" y="7594"/>
                    <a:pt x="3939" y="7535"/>
                    <a:pt x="4213" y="7405"/>
                  </a:cubicBezTo>
                  <a:cubicBezTo>
                    <a:pt x="4494" y="8114"/>
                    <a:pt x="5121" y="8452"/>
                    <a:pt x="5747" y="8452"/>
                  </a:cubicBezTo>
                  <a:cubicBezTo>
                    <a:pt x="6487" y="8452"/>
                    <a:pt x="7224" y="7978"/>
                    <a:pt x="7386" y="7087"/>
                  </a:cubicBezTo>
                  <a:cubicBezTo>
                    <a:pt x="7395" y="7039"/>
                    <a:pt x="7405" y="6991"/>
                    <a:pt x="7405" y="6943"/>
                  </a:cubicBezTo>
                  <a:lnTo>
                    <a:pt x="7405" y="6933"/>
                  </a:lnTo>
                  <a:cubicBezTo>
                    <a:pt x="7405" y="6962"/>
                    <a:pt x="7415" y="7010"/>
                    <a:pt x="7415" y="7039"/>
                  </a:cubicBezTo>
                  <a:cubicBezTo>
                    <a:pt x="7540" y="7856"/>
                    <a:pt x="8251" y="8462"/>
                    <a:pt x="9078" y="8462"/>
                  </a:cubicBezTo>
                  <a:cubicBezTo>
                    <a:pt x="9415" y="8462"/>
                    <a:pt x="9742" y="8356"/>
                    <a:pt x="10021" y="8164"/>
                  </a:cubicBezTo>
                  <a:cubicBezTo>
                    <a:pt x="10290" y="7972"/>
                    <a:pt x="10501" y="7712"/>
                    <a:pt x="10617" y="7414"/>
                  </a:cubicBezTo>
                  <a:cubicBezTo>
                    <a:pt x="10867" y="7530"/>
                    <a:pt x="11126" y="7587"/>
                    <a:pt x="11405" y="7597"/>
                  </a:cubicBezTo>
                  <a:cubicBezTo>
                    <a:pt x="12280" y="7597"/>
                    <a:pt x="13040" y="6991"/>
                    <a:pt x="13223" y="6135"/>
                  </a:cubicBezTo>
                  <a:cubicBezTo>
                    <a:pt x="13232" y="6097"/>
                    <a:pt x="13242" y="6058"/>
                    <a:pt x="13242" y="6010"/>
                  </a:cubicBezTo>
                  <a:cubicBezTo>
                    <a:pt x="13252" y="5943"/>
                    <a:pt x="13261" y="5885"/>
                    <a:pt x="13261" y="5818"/>
                  </a:cubicBezTo>
                  <a:cubicBezTo>
                    <a:pt x="13271" y="5577"/>
                    <a:pt x="13232" y="5337"/>
                    <a:pt x="13146" y="5106"/>
                  </a:cubicBezTo>
                  <a:cubicBezTo>
                    <a:pt x="12867" y="5827"/>
                    <a:pt x="12175" y="6299"/>
                    <a:pt x="11405" y="6299"/>
                  </a:cubicBezTo>
                  <a:cubicBezTo>
                    <a:pt x="11175" y="6289"/>
                    <a:pt x="10944" y="6241"/>
                    <a:pt x="10732" y="6154"/>
                  </a:cubicBezTo>
                  <a:cubicBezTo>
                    <a:pt x="10716" y="6150"/>
                    <a:pt x="10700" y="6147"/>
                    <a:pt x="10684" y="6147"/>
                  </a:cubicBezTo>
                  <a:cubicBezTo>
                    <a:pt x="10635" y="6147"/>
                    <a:pt x="10591" y="6171"/>
                    <a:pt x="10569" y="6222"/>
                  </a:cubicBezTo>
                  <a:cubicBezTo>
                    <a:pt x="10444" y="6481"/>
                    <a:pt x="10251" y="6703"/>
                    <a:pt x="10021" y="6866"/>
                  </a:cubicBezTo>
                  <a:cubicBezTo>
                    <a:pt x="9742" y="7058"/>
                    <a:pt x="9415" y="7154"/>
                    <a:pt x="9078" y="7154"/>
                  </a:cubicBezTo>
                  <a:cubicBezTo>
                    <a:pt x="8251" y="7154"/>
                    <a:pt x="7559" y="6558"/>
                    <a:pt x="7434" y="5741"/>
                  </a:cubicBezTo>
                  <a:cubicBezTo>
                    <a:pt x="7424" y="5683"/>
                    <a:pt x="7415" y="5616"/>
                    <a:pt x="7415" y="5558"/>
                  </a:cubicBezTo>
                  <a:cubicBezTo>
                    <a:pt x="7415" y="5635"/>
                    <a:pt x="7405" y="5712"/>
                    <a:pt x="7386" y="5789"/>
                  </a:cubicBezTo>
                  <a:cubicBezTo>
                    <a:pt x="7232" y="6679"/>
                    <a:pt x="6489" y="7170"/>
                    <a:pt x="5740" y="7170"/>
                  </a:cubicBezTo>
                  <a:cubicBezTo>
                    <a:pt x="5177" y="7170"/>
                    <a:pt x="4611" y="6893"/>
                    <a:pt x="4289" y="6299"/>
                  </a:cubicBezTo>
                  <a:cubicBezTo>
                    <a:pt x="4238" y="6205"/>
                    <a:pt x="4150" y="6142"/>
                    <a:pt x="4050" y="6142"/>
                  </a:cubicBezTo>
                  <a:cubicBezTo>
                    <a:pt x="4037" y="6142"/>
                    <a:pt x="4024" y="6143"/>
                    <a:pt x="4011" y="6145"/>
                  </a:cubicBezTo>
                  <a:cubicBezTo>
                    <a:pt x="3948" y="6150"/>
                    <a:pt x="3888" y="6152"/>
                    <a:pt x="3832" y="6152"/>
                  </a:cubicBezTo>
                  <a:cubicBezTo>
                    <a:pt x="2760" y="6152"/>
                    <a:pt x="2848" y="5316"/>
                    <a:pt x="2866" y="4924"/>
                  </a:cubicBezTo>
                  <a:cubicBezTo>
                    <a:pt x="2876" y="4799"/>
                    <a:pt x="2818" y="4674"/>
                    <a:pt x="2712" y="4597"/>
                  </a:cubicBezTo>
                  <a:cubicBezTo>
                    <a:pt x="2068" y="4116"/>
                    <a:pt x="1760" y="3356"/>
                    <a:pt x="1760" y="2491"/>
                  </a:cubicBezTo>
                  <a:cubicBezTo>
                    <a:pt x="1760" y="1952"/>
                    <a:pt x="1924" y="1433"/>
                    <a:pt x="2232" y="991"/>
                  </a:cubicBezTo>
                  <a:cubicBezTo>
                    <a:pt x="2366" y="808"/>
                    <a:pt x="2520" y="635"/>
                    <a:pt x="2693" y="471"/>
                  </a:cubicBezTo>
                  <a:cubicBezTo>
                    <a:pt x="2809" y="356"/>
                    <a:pt x="2539" y="164"/>
                    <a:pt x="2453" y="19"/>
                  </a:cubicBezTo>
                  <a:lnTo>
                    <a:pt x="2443" y="0"/>
                  </a:lnTo>
                  <a:close/>
                </a:path>
              </a:pathLst>
            </a:custGeom>
            <a:solidFill>
              <a:srgbClr val="7E8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3498421" y="3787011"/>
              <a:ext cx="396796" cy="313407"/>
            </a:xfrm>
            <a:custGeom>
              <a:rect b="b" l="l" r="r" t="t"/>
              <a:pathLst>
                <a:path extrusionOk="0" h="11993" w="15184">
                  <a:moveTo>
                    <a:pt x="5938" y="0"/>
                  </a:moveTo>
                  <a:cubicBezTo>
                    <a:pt x="5471" y="0"/>
                    <a:pt x="5001" y="174"/>
                    <a:pt x="4635" y="536"/>
                  </a:cubicBezTo>
                  <a:lnTo>
                    <a:pt x="4625" y="545"/>
                  </a:lnTo>
                  <a:lnTo>
                    <a:pt x="4606" y="545"/>
                  </a:lnTo>
                  <a:cubicBezTo>
                    <a:pt x="4494" y="527"/>
                    <a:pt x="4383" y="518"/>
                    <a:pt x="4274" y="518"/>
                  </a:cubicBezTo>
                  <a:cubicBezTo>
                    <a:pt x="2931" y="518"/>
                    <a:pt x="1909" y="1837"/>
                    <a:pt x="2327" y="3180"/>
                  </a:cubicBezTo>
                  <a:lnTo>
                    <a:pt x="2337" y="3199"/>
                  </a:lnTo>
                  <a:lnTo>
                    <a:pt x="2317" y="3209"/>
                  </a:lnTo>
                  <a:cubicBezTo>
                    <a:pt x="308" y="4074"/>
                    <a:pt x="0" y="6796"/>
                    <a:pt x="1760" y="8094"/>
                  </a:cubicBezTo>
                  <a:lnTo>
                    <a:pt x="1779" y="8103"/>
                  </a:lnTo>
                  <a:lnTo>
                    <a:pt x="1769" y="8132"/>
                  </a:lnTo>
                  <a:cubicBezTo>
                    <a:pt x="1035" y="9560"/>
                    <a:pt x="2134" y="11132"/>
                    <a:pt x="3581" y="11132"/>
                  </a:cubicBezTo>
                  <a:cubicBezTo>
                    <a:pt x="3801" y="11132"/>
                    <a:pt x="4029" y="11096"/>
                    <a:pt x="4260" y="11017"/>
                  </a:cubicBezTo>
                  <a:lnTo>
                    <a:pt x="4279" y="11007"/>
                  </a:lnTo>
                  <a:lnTo>
                    <a:pt x="4298" y="11027"/>
                  </a:lnTo>
                  <a:cubicBezTo>
                    <a:pt x="4414" y="11248"/>
                    <a:pt x="4587" y="11440"/>
                    <a:pt x="4789" y="11594"/>
                  </a:cubicBezTo>
                  <a:cubicBezTo>
                    <a:pt x="4832" y="11628"/>
                    <a:pt x="4877" y="11642"/>
                    <a:pt x="4919" y="11642"/>
                  </a:cubicBezTo>
                  <a:cubicBezTo>
                    <a:pt x="5093" y="11642"/>
                    <a:pt x="5226" y="11399"/>
                    <a:pt x="5048" y="11267"/>
                  </a:cubicBezTo>
                  <a:cubicBezTo>
                    <a:pt x="4837" y="11104"/>
                    <a:pt x="4683" y="10892"/>
                    <a:pt x="4587" y="10652"/>
                  </a:cubicBezTo>
                  <a:cubicBezTo>
                    <a:pt x="4551" y="10566"/>
                    <a:pt x="4468" y="10518"/>
                    <a:pt x="4385" y="10518"/>
                  </a:cubicBezTo>
                  <a:cubicBezTo>
                    <a:pt x="4355" y="10518"/>
                    <a:pt x="4326" y="10524"/>
                    <a:pt x="4298" y="10536"/>
                  </a:cubicBezTo>
                  <a:cubicBezTo>
                    <a:pt x="4062" y="10650"/>
                    <a:pt x="3820" y="10702"/>
                    <a:pt x="3585" y="10702"/>
                  </a:cubicBezTo>
                  <a:cubicBezTo>
                    <a:pt x="2670" y="10702"/>
                    <a:pt x="1862" y="9913"/>
                    <a:pt x="1962" y="8911"/>
                  </a:cubicBezTo>
                  <a:cubicBezTo>
                    <a:pt x="2057" y="8081"/>
                    <a:pt x="2740" y="7459"/>
                    <a:pt x="3568" y="7459"/>
                  </a:cubicBezTo>
                  <a:cubicBezTo>
                    <a:pt x="3574" y="7459"/>
                    <a:pt x="3580" y="7459"/>
                    <a:pt x="3587" y="7459"/>
                  </a:cubicBezTo>
                  <a:cubicBezTo>
                    <a:pt x="3866" y="7459"/>
                    <a:pt x="3866" y="7026"/>
                    <a:pt x="3587" y="7026"/>
                  </a:cubicBezTo>
                  <a:cubicBezTo>
                    <a:pt x="2991" y="7026"/>
                    <a:pt x="2433" y="7286"/>
                    <a:pt x="2048" y="7738"/>
                  </a:cubicBezTo>
                  <a:lnTo>
                    <a:pt x="2029" y="7757"/>
                  </a:lnTo>
                  <a:lnTo>
                    <a:pt x="2010" y="7738"/>
                  </a:lnTo>
                  <a:cubicBezTo>
                    <a:pt x="510" y="6632"/>
                    <a:pt x="779" y="4324"/>
                    <a:pt x="2491" y="3593"/>
                  </a:cubicBezTo>
                  <a:lnTo>
                    <a:pt x="2510" y="3584"/>
                  </a:lnTo>
                  <a:lnTo>
                    <a:pt x="2519" y="3603"/>
                  </a:lnTo>
                  <a:cubicBezTo>
                    <a:pt x="2894" y="4228"/>
                    <a:pt x="3558" y="4603"/>
                    <a:pt x="4289" y="4613"/>
                  </a:cubicBezTo>
                  <a:cubicBezTo>
                    <a:pt x="4568" y="4613"/>
                    <a:pt x="4568" y="4190"/>
                    <a:pt x="4289" y="4190"/>
                  </a:cubicBezTo>
                  <a:cubicBezTo>
                    <a:pt x="4283" y="4190"/>
                    <a:pt x="4277" y="4190"/>
                    <a:pt x="4271" y="4190"/>
                  </a:cubicBezTo>
                  <a:cubicBezTo>
                    <a:pt x="3347" y="4190"/>
                    <a:pt x="2606" y="3434"/>
                    <a:pt x="2635" y="2516"/>
                  </a:cubicBezTo>
                  <a:cubicBezTo>
                    <a:pt x="2662" y="1625"/>
                    <a:pt x="3384" y="935"/>
                    <a:pt x="4255" y="935"/>
                  </a:cubicBezTo>
                  <a:cubicBezTo>
                    <a:pt x="4295" y="935"/>
                    <a:pt x="4335" y="936"/>
                    <a:pt x="4375" y="939"/>
                  </a:cubicBezTo>
                  <a:cubicBezTo>
                    <a:pt x="4914" y="968"/>
                    <a:pt x="5404" y="1257"/>
                    <a:pt x="5673" y="1718"/>
                  </a:cubicBezTo>
                  <a:cubicBezTo>
                    <a:pt x="5720" y="1785"/>
                    <a:pt x="5784" y="1813"/>
                    <a:pt x="5846" y="1813"/>
                  </a:cubicBezTo>
                  <a:cubicBezTo>
                    <a:pt x="5989" y="1813"/>
                    <a:pt x="6126" y="1665"/>
                    <a:pt x="6039" y="1497"/>
                  </a:cubicBezTo>
                  <a:cubicBezTo>
                    <a:pt x="5827" y="1151"/>
                    <a:pt x="5520" y="872"/>
                    <a:pt x="5154" y="699"/>
                  </a:cubicBezTo>
                  <a:lnTo>
                    <a:pt x="5106" y="680"/>
                  </a:lnTo>
                  <a:lnTo>
                    <a:pt x="5154" y="651"/>
                  </a:lnTo>
                  <a:cubicBezTo>
                    <a:pt x="5401" y="493"/>
                    <a:pt x="5668" y="421"/>
                    <a:pt x="5928" y="421"/>
                  </a:cubicBezTo>
                  <a:cubicBezTo>
                    <a:pt x="6680" y="421"/>
                    <a:pt x="7376" y="1022"/>
                    <a:pt x="7376" y="1872"/>
                  </a:cubicBezTo>
                  <a:lnTo>
                    <a:pt x="7376" y="4959"/>
                  </a:lnTo>
                  <a:lnTo>
                    <a:pt x="7347" y="4959"/>
                  </a:lnTo>
                  <a:cubicBezTo>
                    <a:pt x="6924" y="4940"/>
                    <a:pt x="6625" y="4786"/>
                    <a:pt x="6433" y="4459"/>
                  </a:cubicBezTo>
                  <a:cubicBezTo>
                    <a:pt x="6387" y="4387"/>
                    <a:pt x="6323" y="4357"/>
                    <a:pt x="6259" y="4357"/>
                  </a:cubicBezTo>
                  <a:cubicBezTo>
                    <a:pt x="6111" y="4357"/>
                    <a:pt x="5967" y="4519"/>
                    <a:pt x="6068" y="4680"/>
                  </a:cubicBezTo>
                  <a:cubicBezTo>
                    <a:pt x="6347" y="5132"/>
                    <a:pt x="6779" y="5363"/>
                    <a:pt x="7356" y="5382"/>
                  </a:cubicBezTo>
                  <a:lnTo>
                    <a:pt x="7376" y="5382"/>
                  </a:lnTo>
                  <a:lnTo>
                    <a:pt x="7376" y="8603"/>
                  </a:lnTo>
                  <a:lnTo>
                    <a:pt x="7327" y="8555"/>
                  </a:lnTo>
                  <a:cubicBezTo>
                    <a:pt x="7049" y="8286"/>
                    <a:pt x="6683" y="8142"/>
                    <a:pt x="6299" y="8142"/>
                  </a:cubicBezTo>
                  <a:lnTo>
                    <a:pt x="4991" y="8142"/>
                  </a:lnTo>
                  <a:cubicBezTo>
                    <a:pt x="4712" y="8142"/>
                    <a:pt x="4712" y="8565"/>
                    <a:pt x="4991" y="8565"/>
                  </a:cubicBezTo>
                  <a:lnTo>
                    <a:pt x="6299" y="8565"/>
                  </a:lnTo>
                  <a:cubicBezTo>
                    <a:pt x="6895" y="8565"/>
                    <a:pt x="7385" y="9046"/>
                    <a:pt x="7385" y="9642"/>
                  </a:cubicBezTo>
                  <a:lnTo>
                    <a:pt x="7385" y="10113"/>
                  </a:lnTo>
                  <a:cubicBezTo>
                    <a:pt x="7385" y="10927"/>
                    <a:pt x="6717" y="11565"/>
                    <a:pt x="5937" y="11565"/>
                  </a:cubicBezTo>
                  <a:cubicBezTo>
                    <a:pt x="5860" y="11565"/>
                    <a:pt x="5781" y="11559"/>
                    <a:pt x="5702" y="11546"/>
                  </a:cubicBezTo>
                  <a:lnTo>
                    <a:pt x="5664" y="11546"/>
                  </a:lnTo>
                  <a:cubicBezTo>
                    <a:pt x="5404" y="11546"/>
                    <a:pt x="5375" y="11931"/>
                    <a:pt x="5635" y="11969"/>
                  </a:cubicBezTo>
                  <a:cubicBezTo>
                    <a:pt x="5733" y="11985"/>
                    <a:pt x="5831" y="11992"/>
                    <a:pt x="5928" y="11992"/>
                  </a:cubicBezTo>
                  <a:cubicBezTo>
                    <a:pt x="6602" y="11992"/>
                    <a:pt x="7232" y="11623"/>
                    <a:pt x="7568" y="11027"/>
                  </a:cubicBezTo>
                  <a:lnTo>
                    <a:pt x="7587" y="10979"/>
                  </a:lnTo>
                  <a:lnTo>
                    <a:pt x="7616" y="11027"/>
                  </a:lnTo>
                  <a:cubicBezTo>
                    <a:pt x="7951" y="11630"/>
                    <a:pt x="8587" y="11993"/>
                    <a:pt x="9260" y="11993"/>
                  </a:cubicBezTo>
                  <a:cubicBezTo>
                    <a:pt x="9359" y="11993"/>
                    <a:pt x="9459" y="11985"/>
                    <a:pt x="9558" y="11969"/>
                  </a:cubicBezTo>
                  <a:cubicBezTo>
                    <a:pt x="9822" y="11924"/>
                    <a:pt x="9776" y="11552"/>
                    <a:pt x="9535" y="11552"/>
                  </a:cubicBezTo>
                  <a:cubicBezTo>
                    <a:pt x="9521" y="11552"/>
                    <a:pt x="9506" y="11553"/>
                    <a:pt x="9491" y="11555"/>
                  </a:cubicBezTo>
                  <a:cubicBezTo>
                    <a:pt x="9415" y="11567"/>
                    <a:pt x="9339" y="11573"/>
                    <a:pt x="9265" y="11573"/>
                  </a:cubicBezTo>
                  <a:cubicBezTo>
                    <a:pt x="8475" y="11573"/>
                    <a:pt x="7808" y="10940"/>
                    <a:pt x="7808" y="10123"/>
                  </a:cubicBezTo>
                  <a:lnTo>
                    <a:pt x="7808" y="8257"/>
                  </a:lnTo>
                  <a:cubicBezTo>
                    <a:pt x="7808" y="7661"/>
                    <a:pt x="8289" y="7180"/>
                    <a:pt x="8895" y="7180"/>
                  </a:cubicBezTo>
                  <a:lnTo>
                    <a:pt x="10789" y="7180"/>
                  </a:lnTo>
                  <a:cubicBezTo>
                    <a:pt x="11078" y="7180"/>
                    <a:pt x="11078" y="6757"/>
                    <a:pt x="10789" y="6757"/>
                  </a:cubicBezTo>
                  <a:lnTo>
                    <a:pt x="8895" y="6757"/>
                  </a:lnTo>
                  <a:cubicBezTo>
                    <a:pt x="8510" y="6757"/>
                    <a:pt x="8135" y="6901"/>
                    <a:pt x="7856" y="7171"/>
                  </a:cubicBezTo>
                  <a:lnTo>
                    <a:pt x="7808" y="7219"/>
                  </a:lnTo>
                  <a:lnTo>
                    <a:pt x="7808" y="6344"/>
                  </a:lnTo>
                  <a:lnTo>
                    <a:pt x="7837" y="6344"/>
                  </a:lnTo>
                  <a:cubicBezTo>
                    <a:pt x="8731" y="6305"/>
                    <a:pt x="9443" y="5565"/>
                    <a:pt x="9443" y="4670"/>
                  </a:cubicBezTo>
                  <a:cubicBezTo>
                    <a:pt x="9443" y="4531"/>
                    <a:pt x="9335" y="4461"/>
                    <a:pt x="9227" y="4461"/>
                  </a:cubicBezTo>
                  <a:cubicBezTo>
                    <a:pt x="9118" y="4461"/>
                    <a:pt x="9010" y="4531"/>
                    <a:pt x="9010" y="4670"/>
                  </a:cubicBezTo>
                  <a:cubicBezTo>
                    <a:pt x="9010" y="5334"/>
                    <a:pt x="8501" y="5872"/>
                    <a:pt x="7847" y="5920"/>
                  </a:cubicBezTo>
                  <a:lnTo>
                    <a:pt x="7818" y="5920"/>
                  </a:lnTo>
                  <a:lnTo>
                    <a:pt x="7818" y="1882"/>
                  </a:lnTo>
                  <a:cubicBezTo>
                    <a:pt x="7818" y="1031"/>
                    <a:pt x="8513" y="431"/>
                    <a:pt x="9265" y="431"/>
                  </a:cubicBezTo>
                  <a:cubicBezTo>
                    <a:pt x="9525" y="431"/>
                    <a:pt x="9792" y="502"/>
                    <a:pt x="10039" y="661"/>
                  </a:cubicBezTo>
                  <a:lnTo>
                    <a:pt x="10078" y="689"/>
                  </a:lnTo>
                  <a:lnTo>
                    <a:pt x="10039" y="709"/>
                  </a:lnTo>
                  <a:cubicBezTo>
                    <a:pt x="9664" y="882"/>
                    <a:pt x="9356" y="1161"/>
                    <a:pt x="9154" y="1507"/>
                  </a:cubicBezTo>
                  <a:cubicBezTo>
                    <a:pt x="9067" y="1669"/>
                    <a:pt x="9202" y="1821"/>
                    <a:pt x="9343" y="1821"/>
                  </a:cubicBezTo>
                  <a:cubicBezTo>
                    <a:pt x="9403" y="1821"/>
                    <a:pt x="9464" y="1794"/>
                    <a:pt x="9510" y="1728"/>
                  </a:cubicBezTo>
                  <a:cubicBezTo>
                    <a:pt x="9828" y="1201"/>
                    <a:pt x="10366" y="939"/>
                    <a:pt x="10903" y="939"/>
                  </a:cubicBezTo>
                  <a:cubicBezTo>
                    <a:pt x="11455" y="939"/>
                    <a:pt x="12006" y="1216"/>
                    <a:pt x="12318" y="1766"/>
                  </a:cubicBezTo>
                  <a:cubicBezTo>
                    <a:pt x="12934" y="2853"/>
                    <a:pt x="12145" y="4190"/>
                    <a:pt x="10905" y="4190"/>
                  </a:cubicBezTo>
                  <a:cubicBezTo>
                    <a:pt x="10616" y="4190"/>
                    <a:pt x="10616" y="4613"/>
                    <a:pt x="10905" y="4613"/>
                  </a:cubicBezTo>
                  <a:cubicBezTo>
                    <a:pt x="11626" y="4613"/>
                    <a:pt x="12299" y="4228"/>
                    <a:pt x="12664" y="3613"/>
                  </a:cubicBezTo>
                  <a:lnTo>
                    <a:pt x="12684" y="3584"/>
                  </a:lnTo>
                  <a:lnTo>
                    <a:pt x="12703" y="3593"/>
                  </a:lnTo>
                  <a:cubicBezTo>
                    <a:pt x="14414" y="4324"/>
                    <a:pt x="14674" y="6642"/>
                    <a:pt x="13184" y="7738"/>
                  </a:cubicBezTo>
                  <a:lnTo>
                    <a:pt x="13164" y="7757"/>
                  </a:lnTo>
                  <a:lnTo>
                    <a:pt x="13145" y="7738"/>
                  </a:lnTo>
                  <a:cubicBezTo>
                    <a:pt x="12761" y="7286"/>
                    <a:pt x="12193" y="7036"/>
                    <a:pt x="11607" y="7036"/>
                  </a:cubicBezTo>
                  <a:cubicBezTo>
                    <a:pt x="11318" y="7036"/>
                    <a:pt x="11318" y="7459"/>
                    <a:pt x="11607" y="7459"/>
                  </a:cubicBezTo>
                  <a:cubicBezTo>
                    <a:pt x="12376" y="7459"/>
                    <a:pt x="13039" y="8007"/>
                    <a:pt x="13193" y="8757"/>
                  </a:cubicBezTo>
                  <a:cubicBezTo>
                    <a:pt x="13328" y="9363"/>
                    <a:pt x="13087" y="9988"/>
                    <a:pt x="12597" y="10363"/>
                  </a:cubicBezTo>
                  <a:cubicBezTo>
                    <a:pt x="12305" y="10592"/>
                    <a:pt x="11952" y="10709"/>
                    <a:pt x="11596" y="10709"/>
                  </a:cubicBezTo>
                  <a:cubicBezTo>
                    <a:pt x="11354" y="10709"/>
                    <a:pt x="11111" y="10655"/>
                    <a:pt x="10885" y="10546"/>
                  </a:cubicBezTo>
                  <a:cubicBezTo>
                    <a:pt x="10852" y="10529"/>
                    <a:pt x="10818" y="10521"/>
                    <a:pt x="10785" y="10521"/>
                  </a:cubicBezTo>
                  <a:cubicBezTo>
                    <a:pt x="10704" y="10521"/>
                    <a:pt x="10631" y="10569"/>
                    <a:pt x="10597" y="10652"/>
                  </a:cubicBezTo>
                  <a:cubicBezTo>
                    <a:pt x="10501" y="10892"/>
                    <a:pt x="10337" y="11104"/>
                    <a:pt x="10135" y="11267"/>
                  </a:cubicBezTo>
                  <a:cubicBezTo>
                    <a:pt x="9957" y="11406"/>
                    <a:pt x="10091" y="11652"/>
                    <a:pt x="10265" y="11652"/>
                  </a:cubicBezTo>
                  <a:cubicBezTo>
                    <a:pt x="10307" y="11652"/>
                    <a:pt x="10352" y="11637"/>
                    <a:pt x="10395" y="11604"/>
                  </a:cubicBezTo>
                  <a:cubicBezTo>
                    <a:pt x="10597" y="11440"/>
                    <a:pt x="10760" y="11248"/>
                    <a:pt x="10885" y="11027"/>
                  </a:cubicBezTo>
                  <a:lnTo>
                    <a:pt x="10895" y="11007"/>
                  </a:lnTo>
                  <a:lnTo>
                    <a:pt x="10914" y="11017"/>
                  </a:lnTo>
                  <a:cubicBezTo>
                    <a:pt x="11134" y="11093"/>
                    <a:pt x="11363" y="11130"/>
                    <a:pt x="11592" y="11130"/>
                  </a:cubicBezTo>
                  <a:cubicBezTo>
                    <a:pt x="12031" y="11130"/>
                    <a:pt x="12467" y="10991"/>
                    <a:pt x="12828" y="10719"/>
                  </a:cubicBezTo>
                  <a:cubicBezTo>
                    <a:pt x="13376" y="10315"/>
                    <a:pt x="13684" y="9652"/>
                    <a:pt x="13645" y="8969"/>
                  </a:cubicBezTo>
                  <a:cubicBezTo>
                    <a:pt x="13626" y="8671"/>
                    <a:pt x="13549" y="8392"/>
                    <a:pt x="13405" y="8132"/>
                  </a:cubicBezTo>
                  <a:lnTo>
                    <a:pt x="13395" y="8103"/>
                  </a:lnTo>
                  <a:lnTo>
                    <a:pt x="13414" y="8094"/>
                  </a:lnTo>
                  <a:cubicBezTo>
                    <a:pt x="15184" y="6796"/>
                    <a:pt x="14876" y="4074"/>
                    <a:pt x="12866" y="3209"/>
                  </a:cubicBezTo>
                  <a:lnTo>
                    <a:pt x="12876" y="3209"/>
                  </a:lnTo>
                  <a:lnTo>
                    <a:pt x="12857" y="3199"/>
                  </a:lnTo>
                  <a:lnTo>
                    <a:pt x="12857" y="3170"/>
                  </a:lnTo>
                  <a:cubicBezTo>
                    <a:pt x="13276" y="1832"/>
                    <a:pt x="12255" y="511"/>
                    <a:pt x="10908" y="511"/>
                  </a:cubicBezTo>
                  <a:cubicBezTo>
                    <a:pt x="10803" y="511"/>
                    <a:pt x="10696" y="519"/>
                    <a:pt x="10587" y="536"/>
                  </a:cubicBezTo>
                  <a:lnTo>
                    <a:pt x="10568" y="536"/>
                  </a:lnTo>
                  <a:lnTo>
                    <a:pt x="10558" y="526"/>
                  </a:lnTo>
                  <a:cubicBezTo>
                    <a:pt x="10191" y="171"/>
                    <a:pt x="9726" y="1"/>
                    <a:pt x="9266" y="1"/>
                  </a:cubicBezTo>
                  <a:cubicBezTo>
                    <a:pt x="8616" y="1"/>
                    <a:pt x="7974" y="338"/>
                    <a:pt x="7626" y="968"/>
                  </a:cubicBezTo>
                  <a:lnTo>
                    <a:pt x="7597" y="1007"/>
                  </a:lnTo>
                  <a:lnTo>
                    <a:pt x="7577" y="968"/>
                  </a:lnTo>
                  <a:cubicBezTo>
                    <a:pt x="7231" y="336"/>
                    <a:pt x="6587" y="0"/>
                    <a:pt x="5938" y="0"/>
                  </a:cubicBezTo>
                  <a:close/>
                </a:path>
              </a:pathLst>
            </a:custGeom>
            <a:solidFill>
              <a:srgbClr val="63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7"/>
          <p:cNvGrpSpPr/>
          <p:nvPr/>
        </p:nvGrpSpPr>
        <p:grpSpPr>
          <a:xfrm>
            <a:off x="1352501" y="862212"/>
            <a:ext cx="433293" cy="643349"/>
            <a:chOff x="5394478" y="1514533"/>
            <a:chExt cx="249076" cy="351096"/>
          </a:xfrm>
        </p:grpSpPr>
        <p:sp>
          <p:nvSpPr>
            <p:cNvPr id="421" name="Google Shape;421;p27"/>
            <p:cNvSpPr/>
            <p:nvPr/>
          </p:nvSpPr>
          <p:spPr>
            <a:xfrm>
              <a:off x="5394478" y="1537143"/>
              <a:ext cx="249076" cy="328486"/>
            </a:xfrm>
            <a:custGeom>
              <a:rect b="b" l="l" r="r" t="t"/>
              <a:pathLst>
                <a:path extrusionOk="0" h="12509" w="9485">
                  <a:moveTo>
                    <a:pt x="651" y="0"/>
                  </a:moveTo>
                  <a:cubicBezTo>
                    <a:pt x="287" y="0"/>
                    <a:pt x="0" y="288"/>
                    <a:pt x="0" y="651"/>
                  </a:cubicBezTo>
                  <a:lnTo>
                    <a:pt x="0" y="11868"/>
                  </a:lnTo>
                  <a:cubicBezTo>
                    <a:pt x="0" y="12222"/>
                    <a:pt x="287" y="12509"/>
                    <a:pt x="651" y="12509"/>
                  </a:cubicBezTo>
                  <a:lnTo>
                    <a:pt x="8843" y="12509"/>
                  </a:lnTo>
                  <a:cubicBezTo>
                    <a:pt x="9197" y="12509"/>
                    <a:pt x="9484" y="12222"/>
                    <a:pt x="9484" y="11868"/>
                  </a:cubicBezTo>
                  <a:lnTo>
                    <a:pt x="9484" y="642"/>
                  </a:lnTo>
                  <a:cubicBezTo>
                    <a:pt x="9484" y="288"/>
                    <a:pt x="9197" y="0"/>
                    <a:pt x="8843" y="0"/>
                  </a:cubicBezTo>
                  <a:lnTo>
                    <a:pt x="5398" y="0"/>
                  </a:lnTo>
                  <a:cubicBezTo>
                    <a:pt x="5398" y="354"/>
                    <a:pt x="5101" y="642"/>
                    <a:pt x="4747" y="642"/>
                  </a:cubicBezTo>
                  <a:cubicBezTo>
                    <a:pt x="4393" y="642"/>
                    <a:pt x="4096" y="354"/>
                    <a:pt x="4096"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5405770" y="1537143"/>
              <a:ext cx="226729" cy="305876"/>
            </a:xfrm>
            <a:custGeom>
              <a:rect b="b" l="l" r="r" t="t"/>
              <a:pathLst>
                <a:path extrusionOk="0" h="11648" w="8634">
                  <a:moveTo>
                    <a:pt x="1944" y="0"/>
                  </a:moveTo>
                  <a:lnTo>
                    <a:pt x="1944" y="211"/>
                  </a:lnTo>
                  <a:cubicBezTo>
                    <a:pt x="1944" y="335"/>
                    <a:pt x="1848" y="431"/>
                    <a:pt x="1733" y="431"/>
                  </a:cubicBezTo>
                  <a:lnTo>
                    <a:pt x="432" y="431"/>
                  </a:lnTo>
                  <a:cubicBezTo>
                    <a:pt x="192" y="431"/>
                    <a:pt x="1" y="622"/>
                    <a:pt x="1" y="862"/>
                  </a:cubicBezTo>
                  <a:lnTo>
                    <a:pt x="1" y="11217"/>
                  </a:lnTo>
                  <a:cubicBezTo>
                    <a:pt x="1" y="11456"/>
                    <a:pt x="192" y="11647"/>
                    <a:pt x="432" y="11647"/>
                  </a:cubicBezTo>
                  <a:lnTo>
                    <a:pt x="8193" y="11647"/>
                  </a:lnTo>
                  <a:cubicBezTo>
                    <a:pt x="8432" y="11647"/>
                    <a:pt x="8633" y="11456"/>
                    <a:pt x="8633" y="11217"/>
                  </a:cubicBezTo>
                  <a:lnTo>
                    <a:pt x="8633" y="862"/>
                  </a:lnTo>
                  <a:cubicBezTo>
                    <a:pt x="8624" y="622"/>
                    <a:pt x="8432" y="431"/>
                    <a:pt x="8203" y="431"/>
                  </a:cubicBezTo>
                  <a:lnTo>
                    <a:pt x="6901" y="431"/>
                  </a:lnTo>
                  <a:cubicBezTo>
                    <a:pt x="6786" y="431"/>
                    <a:pt x="6691" y="335"/>
                    <a:pt x="6691" y="211"/>
                  </a:cubicBezTo>
                  <a:lnTo>
                    <a:pt x="6691" y="0"/>
                  </a:lnTo>
                  <a:lnTo>
                    <a:pt x="4968" y="0"/>
                  </a:lnTo>
                  <a:cubicBezTo>
                    <a:pt x="4968" y="354"/>
                    <a:pt x="4671" y="651"/>
                    <a:pt x="4317" y="651"/>
                  </a:cubicBezTo>
                  <a:cubicBezTo>
                    <a:pt x="3963" y="651"/>
                    <a:pt x="3666" y="354"/>
                    <a:pt x="3666"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5417088" y="1559753"/>
              <a:ext cx="203856" cy="271949"/>
            </a:xfrm>
            <a:custGeom>
              <a:rect b="b" l="l" r="r" t="t"/>
              <a:pathLst>
                <a:path extrusionOk="0" h="10356" w="7763">
                  <a:moveTo>
                    <a:pt x="211" y="1"/>
                  </a:moveTo>
                  <a:cubicBezTo>
                    <a:pt x="96" y="1"/>
                    <a:pt x="1" y="96"/>
                    <a:pt x="1" y="221"/>
                  </a:cubicBezTo>
                  <a:lnTo>
                    <a:pt x="1" y="10136"/>
                  </a:lnTo>
                  <a:cubicBezTo>
                    <a:pt x="1" y="10250"/>
                    <a:pt x="96" y="10356"/>
                    <a:pt x="211" y="10356"/>
                  </a:cubicBezTo>
                  <a:lnTo>
                    <a:pt x="7552" y="10356"/>
                  </a:lnTo>
                  <a:cubicBezTo>
                    <a:pt x="7666" y="10346"/>
                    <a:pt x="7762" y="10250"/>
                    <a:pt x="7762" y="10136"/>
                  </a:cubicBezTo>
                  <a:lnTo>
                    <a:pt x="7762" y="221"/>
                  </a:lnTo>
                  <a:cubicBezTo>
                    <a:pt x="7762" y="96"/>
                    <a:pt x="7666" y="1"/>
                    <a:pt x="75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5468111" y="1514533"/>
              <a:ext cx="101810" cy="50787"/>
            </a:xfrm>
            <a:custGeom>
              <a:rect b="b" l="l" r="r" t="t"/>
              <a:pathLst>
                <a:path extrusionOk="0" h="1934" w="3877">
                  <a:moveTo>
                    <a:pt x="1938" y="538"/>
                  </a:moveTo>
                  <a:cubicBezTo>
                    <a:pt x="2106" y="538"/>
                    <a:pt x="2269" y="667"/>
                    <a:pt x="2269" y="861"/>
                  </a:cubicBezTo>
                  <a:cubicBezTo>
                    <a:pt x="2269" y="1043"/>
                    <a:pt x="2115" y="1187"/>
                    <a:pt x="1943" y="1187"/>
                  </a:cubicBezTo>
                  <a:cubicBezTo>
                    <a:pt x="1656" y="1187"/>
                    <a:pt x="1513" y="833"/>
                    <a:pt x="1713" y="632"/>
                  </a:cubicBezTo>
                  <a:cubicBezTo>
                    <a:pt x="1778" y="567"/>
                    <a:pt x="1859" y="538"/>
                    <a:pt x="1938" y="538"/>
                  </a:cubicBezTo>
                  <a:close/>
                  <a:moveTo>
                    <a:pt x="1938" y="0"/>
                  </a:moveTo>
                  <a:cubicBezTo>
                    <a:pt x="1649" y="0"/>
                    <a:pt x="1359" y="144"/>
                    <a:pt x="1197" y="431"/>
                  </a:cubicBezTo>
                  <a:lnTo>
                    <a:pt x="431" y="431"/>
                  </a:lnTo>
                  <a:cubicBezTo>
                    <a:pt x="192" y="431"/>
                    <a:pt x="0" y="622"/>
                    <a:pt x="0" y="861"/>
                  </a:cubicBezTo>
                  <a:lnTo>
                    <a:pt x="0" y="1723"/>
                  </a:lnTo>
                  <a:cubicBezTo>
                    <a:pt x="0" y="1838"/>
                    <a:pt x="96" y="1933"/>
                    <a:pt x="211" y="1933"/>
                  </a:cubicBezTo>
                  <a:lnTo>
                    <a:pt x="3666" y="1933"/>
                  </a:lnTo>
                  <a:cubicBezTo>
                    <a:pt x="3781" y="1933"/>
                    <a:pt x="3876" y="1838"/>
                    <a:pt x="3876" y="1723"/>
                  </a:cubicBezTo>
                  <a:lnTo>
                    <a:pt x="3876" y="861"/>
                  </a:lnTo>
                  <a:cubicBezTo>
                    <a:pt x="3876" y="622"/>
                    <a:pt x="3685" y="431"/>
                    <a:pt x="3455" y="431"/>
                  </a:cubicBezTo>
                  <a:lnTo>
                    <a:pt x="2680" y="431"/>
                  </a:lnTo>
                  <a:cubicBezTo>
                    <a:pt x="2517" y="144"/>
                    <a:pt x="2228" y="0"/>
                    <a:pt x="1938" y="0"/>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5448258" y="1670098"/>
              <a:ext cx="28413" cy="28413"/>
            </a:xfrm>
            <a:custGeom>
              <a:rect b="b" l="l" r="r" t="t"/>
              <a:pathLst>
                <a:path extrusionOk="0" h="1082" w="1082">
                  <a:moveTo>
                    <a:pt x="546" y="0"/>
                  </a:moveTo>
                  <a:cubicBezTo>
                    <a:pt x="240" y="0"/>
                    <a:pt x="0" y="249"/>
                    <a:pt x="0" y="546"/>
                  </a:cubicBezTo>
                  <a:cubicBezTo>
                    <a:pt x="0" y="842"/>
                    <a:pt x="240" y="1082"/>
                    <a:pt x="546" y="1082"/>
                  </a:cubicBezTo>
                  <a:cubicBezTo>
                    <a:pt x="843" y="1082"/>
                    <a:pt x="1082" y="842"/>
                    <a:pt x="1082" y="546"/>
                  </a:cubicBezTo>
                  <a:cubicBezTo>
                    <a:pt x="1082" y="249"/>
                    <a:pt x="843" y="0"/>
                    <a:pt x="546" y="0"/>
                  </a:cubicBezTo>
                  <a:close/>
                </a:path>
              </a:pathLst>
            </a:custGeom>
            <a:solidFill>
              <a:srgbClr val="63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5448258" y="1721095"/>
              <a:ext cx="28413" cy="28440"/>
            </a:xfrm>
            <a:custGeom>
              <a:rect b="b" l="l" r="r" t="t"/>
              <a:pathLst>
                <a:path extrusionOk="0" h="1083" w="1082">
                  <a:moveTo>
                    <a:pt x="546" y="1"/>
                  </a:moveTo>
                  <a:cubicBezTo>
                    <a:pt x="240" y="1"/>
                    <a:pt x="0" y="240"/>
                    <a:pt x="0" y="537"/>
                  </a:cubicBezTo>
                  <a:cubicBezTo>
                    <a:pt x="0" y="843"/>
                    <a:pt x="240" y="1082"/>
                    <a:pt x="546" y="1082"/>
                  </a:cubicBezTo>
                  <a:cubicBezTo>
                    <a:pt x="843" y="1082"/>
                    <a:pt x="1082" y="843"/>
                    <a:pt x="1082" y="537"/>
                  </a:cubicBezTo>
                  <a:cubicBezTo>
                    <a:pt x="1082" y="240"/>
                    <a:pt x="843" y="1"/>
                    <a:pt x="546" y="1"/>
                  </a:cubicBezTo>
                  <a:close/>
                </a:path>
              </a:pathLst>
            </a:custGeom>
            <a:solidFill>
              <a:srgbClr val="63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5448258" y="1772118"/>
              <a:ext cx="28413" cy="28440"/>
            </a:xfrm>
            <a:custGeom>
              <a:rect b="b" l="l" r="r" t="t"/>
              <a:pathLst>
                <a:path extrusionOk="0" h="1083" w="1082">
                  <a:moveTo>
                    <a:pt x="546" y="1"/>
                  </a:moveTo>
                  <a:cubicBezTo>
                    <a:pt x="240" y="1"/>
                    <a:pt x="0" y="240"/>
                    <a:pt x="0" y="537"/>
                  </a:cubicBezTo>
                  <a:cubicBezTo>
                    <a:pt x="0" y="833"/>
                    <a:pt x="240" y="1082"/>
                    <a:pt x="546" y="1082"/>
                  </a:cubicBezTo>
                  <a:cubicBezTo>
                    <a:pt x="843" y="1082"/>
                    <a:pt x="1082" y="833"/>
                    <a:pt x="1082" y="537"/>
                  </a:cubicBezTo>
                  <a:cubicBezTo>
                    <a:pt x="1082" y="240"/>
                    <a:pt x="843" y="1"/>
                    <a:pt x="546" y="1"/>
                  </a:cubicBezTo>
                  <a:close/>
                </a:path>
              </a:pathLst>
            </a:custGeom>
            <a:solidFill>
              <a:srgbClr val="63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5488961" y="1667314"/>
              <a:ext cx="66123" cy="11344"/>
            </a:xfrm>
            <a:custGeom>
              <a:rect b="b" l="l" r="r" t="t"/>
              <a:pathLst>
                <a:path extrusionOk="0" h="432" w="2518">
                  <a:moveTo>
                    <a:pt x="288" y="1"/>
                  </a:moveTo>
                  <a:cubicBezTo>
                    <a:pt x="1" y="1"/>
                    <a:pt x="1" y="431"/>
                    <a:pt x="288" y="431"/>
                  </a:cubicBezTo>
                  <a:lnTo>
                    <a:pt x="2231" y="431"/>
                  </a:lnTo>
                  <a:cubicBezTo>
                    <a:pt x="2518" y="431"/>
                    <a:pt x="2518" y="1"/>
                    <a:pt x="223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5488725" y="1689950"/>
              <a:ext cx="105828" cy="11318"/>
            </a:xfrm>
            <a:custGeom>
              <a:rect b="b" l="l" r="r" t="t"/>
              <a:pathLst>
                <a:path extrusionOk="0" h="431" w="4030">
                  <a:moveTo>
                    <a:pt x="297" y="0"/>
                  </a:moveTo>
                  <a:cubicBezTo>
                    <a:pt x="0" y="0"/>
                    <a:pt x="0" y="431"/>
                    <a:pt x="297" y="431"/>
                  </a:cubicBezTo>
                  <a:lnTo>
                    <a:pt x="3742" y="431"/>
                  </a:lnTo>
                  <a:cubicBezTo>
                    <a:pt x="4029" y="431"/>
                    <a:pt x="4029" y="0"/>
                    <a:pt x="3742" y="0"/>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5488961" y="1718337"/>
              <a:ext cx="66123" cy="11344"/>
            </a:xfrm>
            <a:custGeom>
              <a:rect b="b" l="l" r="r" t="t"/>
              <a:pathLst>
                <a:path extrusionOk="0" h="432" w="2518">
                  <a:moveTo>
                    <a:pt x="288" y="1"/>
                  </a:moveTo>
                  <a:cubicBezTo>
                    <a:pt x="1" y="1"/>
                    <a:pt x="1" y="431"/>
                    <a:pt x="288" y="431"/>
                  </a:cubicBezTo>
                  <a:lnTo>
                    <a:pt x="2231" y="431"/>
                  </a:lnTo>
                  <a:cubicBezTo>
                    <a:pt x="2518" y="431"/>
                    <a:pt x="2518" y="1"/>
                    <a:pt x="223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5488725" y="1740947"/>
              <a:ext cx="105828" cy="11344"/>
            </a:xfrm>
            <a:custGeom>
              <a:rect b="b" l="l" r="r" t="t"/>
              <a:pathLst>
                <a:path extrusionOk="0" h="432" w="4030">
                  <a:moveTo>
                    <a:pt x="297" y="1"/>
                  </a:moveTo>
                  <a:cubicBezTo>
                    <a:pt x="0" y="1"/>
                    <a:pt x="0" y="432"/>
                    <a:pt x="297" y="432"/>
                  </a:cubicBezTo>
                  <a:lnTo>
                    <a:pt x="3742" y="432"/>
                  </a:lnTo>
                  <a:cubicBezTo>
                    <a:pt x="4029" y="432"/>
                    <a:pt x="4029" y="1"/>
                    <a:pt x="3742"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5488961" y="1769360"/>
              <a:ext cx="66123" cy="11318"/>
            </a:xfrm>
            <a:custGeom>
              <a:rect b="b" l="l" r="r" t="t"/>
              <a:pathLst>
                <a:path extrusionOk="0" h="431" w="2518">
                  <a:moveTo>
                    <a:pt x="288" y="0"/>
                  </a:moveTo>
                  <a:cubicBezTo>
                    <a:pt x="1" y="0"/>
                    <a:pt x="1" y="431"/>
                    <a:pt x="288" y="431"/>
                  </a:cubicBezTo>
                  <a:lnTo>
                    <a:pt x="2231" y="431"/>
                  </a:lnTo>
                  <a:cubicBezTo>
                    <a:pt x="2518" y="431"/>
                    <a:pt x="2518" y="0"/>
                    <a:pt x="223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5488725" y="1791970"/>
              <a:ext cx="105828" cy="11344"/>
            </a:xfrm>
            <a:custGeom>
              <a:rect b="b" l="l" r="r" t="t"/>
              <a:pathLst>
                <a:path extrusionOk="0" h="432" w="4030">
                  <a:moveTo>
                    <a:pt x="297" y="1"/>
                  </a:moveTo>
                  <a:cubicBezTo>
                    <a:pt x="0" y="1"/>
                    <a:pt x="0" y="431"/>
                    <a:pt x="297" y="431"/>
                  </a:cubicBezTo>
                  <a:lnTo>
                    <a:pt x="3742" y="431"/>
                  </a:lnTo>
                  <a:cubicBezTo>
                    <a:pt x="4029" y="431"/>
                    <a:pt x="4029" y="1"/>
                    <a:pt x="3742"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5488961" y="1582389"/>
              <a:ext cx="100051" cy="11318"/>
            </a:xfrm>
            <a:custGeom>
              <a:rect b="b" l="l" r="r" t="t"/>
              <a:pathLst>
                <a:path extrusionOk="0" h="431" w="3810">
                  <a:moveTo>
                    <a:pt x="288" y="0"/>
                  </a:moveTo>
                  <a:cubicBezTo>
                    <a:pt x="1" y="0"/>
                    <a:pt x="1" y="431"/>
                    <a:pt x="288" y="431"/>
                  </a:cubicBezTo>
                  <a:lnTo>
                    <a:pt x="3523" y="431"/>
                  </a:lnTo>
                  <a:cubicBezTo>
                    <a:pt x="3810" y="431"/>
                    <a:pt x="3810" y="0"/>
                    <a:pt x="352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5443479" y="1633386"/>
              <a:ext cx="151074" cy="11344"/>
            </a:xfrm>
            <a:custGeom>
              <a:rect b="b" l="l" r="r" t="t"/>
              <a:pathLst>
                <a:path extrusionOk="0" h="432" w="5753">
                  <a:moveTo>
                    <a:pt x="288" y="1"/>
                  </a:moveTo>
                  <a:cubicBezTo>
                    <a:pt x="1" y="1"/>
                    <a:pt x="1" y="431"/>
                    <a:pt x="288" y="431"/>
                  </a:cubicBezTo>
                  <a:lnTo>
                    <a:pt x="5465" y="431"/>
                  </a:lnTo>
                  <a:cubicBezTo>
                    <a:pt x="5752" y="431"/>
                    <a:pt x="5752" y="1"/>
                    <a:pt x="5465"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5488961" y="1604999"/>
              <a:ext cx="26418" cy="11344"/>
            </a:xfrm>
            <a:custGeom>
              <a:rect b="b" l="l" r="r" t="t"/>
              <a:pathLst>
                <a:path extrusionOk="0" h="432" w="1006">
                  <a:moveTo>
                    <a:pt x="288" y="0"/>
                  </a:moveTo>
                  <a:cubicBezTo>
                    <a:pt x="1" y="0"/>
                    <a:pt x="1" y="431"/>
                    <a:pt x="288" y="431"/>
                  </a:cubicBezTo>
                  <a:lnTo>
                    <a:pt x="719" y="431"/>
                  </a:lnTo>
                  <a:cubicBezTo>
                    <a:pt x="1006" y="431"/>
                    <a:pt x="1006" y="0"/>
                    <a:pt x="719" y="0"/>
                  </a:cubicBez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5522889" y="1604999"/>
              <a:ext cx="37736" cy="11344"/>
            </a:xfrm>
            <a:custGeom>
              <a:rect b="b" l="l" r="r" t="t"/>
              <a:pathLst>
                <a:path extrusionOk="0" h="432" w="1437">
                  <a:moveTo>
                    <a:pt x="288" y="0"/>
                  </a:moveTo>
                  <a:cubicBezTo>
                    <a:pt x="1" y="0"/>
                    <a:pt x="1" y="431"/>
                    <a:pt x="288" y="431"/>
                  </a:cubicBezTo>
                  <a:lnTo>
                    <a:pt x="1149" y="431"/>
                  </a:lnTo>
                  <a:cubicBezTo>
                    <a:pt x="1436" y="431"/>
                    <a:pt x="1436" y="0"/>
                    <a:pt x="114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5445501" y="1582389"/>
              <a:ext cx="34191" cy="33954"/>
            </a:xfrm>
            <a:custGeom>
              <a:rect b="b" l="l" r="r" t="t"/>
              <a:pathLst>
                <a:path extrusionOk="0" h="1293" w="1302">
                  <a:moveTo>
                    <a:pt x="220" y="0"/>
                  </a:moveTo>
                  <a:cubicBezTo>
                    <a:pt x="96" y="0"/>
                    <a:pt x="0" y="96"/>
                    <a:pt x="0" y="220"/>
                  </a:cubicBezTo>
                  <a:lnTo>
                    <a:pt x="0" y="1081"/>
                  </a:lnTo>
                  <a:cubicBezTo>
                    <a:pt x="0" y="1196"/>
                    <a:pt x="96" y="1292"/>
                    <a:pt x="220" y="1292"/>
                  </a:cubicBezTo>
                  <a:lnTo>
                    <a:pt x="1082" y="1292"/>
                  </a:lnTo>
                  <a:cubicBezTo>
                    <a:pt x="1196" y="1292"/>
                    <a:pt x="1302" y="1196"/>
                    <a:pt x="1302" y="1081"/>
                  </a:cubicBezTo>
                  <a:lnTo>
                    <a:pt x="1302" y="220"/>
                  </a:lnTo>
                  <a:cubicBezTo>
                    <a:pt x="1302" y="96"/>
                    <a:pt x="1196" y="0"/>
                    <a:pt x="10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5468347" y="1553976"/>
              <a:ext cx="101810" cy="11581"/>
            </a:xfrm>
            <a:custGeom>
              <a:rect b="b" l="l" r="r" t="t"/>
              <a:pathLst>
                <a:path extrusionOk="0" h="441" w="3877">
                  <a:moveTo>
                    <a:pt x="212" y="1"/>
                  </a:moveTo>
                  <a:cubicBezTo>
                    <a:pt x="97" y="1"/>
                    <a:pt x="1" y="106"/>
                    <a:pt x="1" y="221"/>
                  </a:cubicBezTo>
                  <a:cubicBezTo>
                    <a:pt x="1" y="336"/>
                    <a:pt x="97" y="441"/>
                    <a:pt x="212" y="441"/>
                  </a:cubicBezTo>
                  <a:lnTo>
                    <a:pt x="3657" y="441"/>
                  </a:lnTo>
                  <a:cubicBezTo>
                    <a:pt x="3781" y="441"/>
                    <a:pt x="3877" y="345"/>
                    <a:pt x="3877" y="221"/>
                  </a:cubicBezTo>
                  <a:cubicBezTo>
                    <a:pt x="3877" y="106"/>
                    <a:pt x="3781" y="10"/>
                    <a:pt x="366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5454036" y="1590924"/>
              <a:ext cx="16859" cy="16859"/>
            </a:xfrm>
            <a:custGeom>
              <a:rect b="b" l="l" r="r" t="t"/>
              <a:pathLst>
                <a:path extrusionOk="0" h="642" w="642">
                  <a:moveTo>
                    <a:pt x="326" y="0"/>
                  </a:moveTo>
                  <a:cubicBezTo>
                    <a:pt x="144" y="0"/>
                    <a:pt x="0" y="144"/>
                    <a:pt x="0" y="326"/>
                  </a:cubicBezTo>
                  <a:cubicBezTo>
                    <a:pt x="0" y="498"/>
                    <a:pt x="144" y="642"/>
                    <a:pt x="326" y="642"/>
                  </a:cubicBezTo>
                  <a:cubicBezTo>
                    <a:pt x="498" y="642"/>
                    <a:pt x="642" y="498"/>
                    <a:pt x="642" y="326"/>
                  </a:cubicBezTo>
                  <a:cubicBezTo>
                    <a:pt x="642" y="144"/>
                    <a:pt x="498" y="0"/>
                    <a:pt x="32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27"/>
          <p:cNvSpPr txBox="1"/>
          <p:nvPr/>
        </p:nvSpPr>
        <p:spPr>
          <a:xfrm>
            <a:off x="2687425" y="595125"/>
            <a:ext cx="49959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Task: Image classification (15 classes)</a:t>
            </a:r>
            <a:endParaRPr sz="30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445" name="Shape 445"/>
        <p:cNvGrpSpPr/>
        <p:nvPr/>
      </p:nvGrpSpPr>
      <p:grpSpPr>
        <a:xfrm>
          <a:off x="0" y="0"/>
          <a:ext cx="0" cy="0"/>
          <a:chOff x="0" y="0"/>
          <a:chExt cx="0" cy="0"/>
        </a:xfrm>
      </p:grpSpPr>
      <p:graphicFrame>
        <p:nvGraphicFramePr>
          <p:cNvPr id="446" name="Google Shape;446;p28"/>
          <p:cNvGraphicFramePr/>
          <p:nvPr/>
        </p:nvGraphicFramePr>
        <p:xfrm>
          <a:off x="952550" y="1949438"/>
          <a:ext cx="3000000" cy="3000000"/>
        </p:xfrm>
        <a:graphic>
          <a:graphicData uri="http://schemas.openxmlformats.org/drawingml/2006/table">
            <a:tbl>
              <a:tblPr>
                <a:noFill/>
                <a:tableStyleId>{1C9077A0-1E44-4DA3-81F0-65F88CBADAC6}</a:tableStyleId>
              </a:tblPr>
              <a:tblGrid>
                <a:gridCol w="2413000"/>
                <a:gridCol w="2413000"/>
                <a:gridCol w="2413000"/>
              </a:tblGrid>
              <a:tr h="414875">
                <a:tc>
                  <a:txBody>
                    <a:bodyPr/>
                    <a:lstStyle/>
                    <a:p>
                      <a:pPr indent="0" lvl="0" marL="0" rtl="0" algn="l">
                        <a:spcBef>
                          <a:spcPts val="0"/>
                        </a:spcBef>
                        <a:spcAft>
                          <a:spcPts val="0"/>
                        </a:spcAft>
                        <a:buNone/>
                      </a:pPr>
                      <a:r>
                        <a:t/>
                      </a:r>
                      <a:endParaRPr>
                        <a:latin typeface="Golos Text"/>
                        <a:ea typeface="Golos Text"/>
                        <a:cs typeface="Golos Text"/>
                        <a:sym typeface="Golos Text"/>
                      </a:endParaRPr>
                    </a:p>
                  </a:txBody>
                  <a:tcPr marT="91425" marB="91425" marR="91425" marL="91425"/>
                </a:tc>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C</a:t>
                      </a:r>
                      <a:r>
                        <a:rPr lang="en">
                          <a:solidFill>
                            <a:srgbClr val="2A52BE"/>
                          </a:solidFill>
                          <a:latin typeface="Golos Text"/>
                          <a:ea typeface="Golos Text"/>
                          <a:cs typeface="Golos Text"/>
                          <a:sym typeface="Golos Text"/>
                        </a:rPr>
                        <a:t>NN</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SVM</a:t>
                      </a:r>
                      <a:endParaRPr>
                        <a:solidFill>
                          <a:srgbClr val="2A52BE"/>
                        </a:solidFill>
                        <a:latin typeface="Golos Text"/>
                        <a:ea typeface="Golos Text"/>
                        <a:cs typeface="Golos Text"/>
                        <a:sym typeface="Golos Text"/>
                      </a:endParaRPr>
                    </a:p>
                  </a:txBody>
                  <a:tcPr marT="91425" marB="91425" marR="91425" marL="91425">
                    <a:solidFill>
                      <a:srgbClr val="BCF8EC"/>
                    </a:solidFill>
                  </a:tcPr>
                </a:tc>
              </a:tr>
              <a:tr h="414875">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Accuracy</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t>0.9104</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0.8657</a:t>
                      </a:r>
                      <a:endParaRPr/>
                    </a:p>
                  </a:txBody>
                  <a:tcPr marT="91425" marB="91425" marR="91425" marL="91425">
                    <a:solidFill>
                      <a:srgbClr val="FFFFFF"/>
                    </a:solidFill>
                  </a:tcPr>
                </a:tc>
              </a:tr>
              <a:tr h="414875">
                <a:tc>
                  <a:txBody>
                    <a:bodyPr/>
                    <a:lstStyle/>
                    <a:p>
                      <a:pPr indent="0" lvl="0" marL="0" rtl="0" algn="l">
                        <a:spcBef>
                          <a:spcPts val="0"/>
                        </a:spcBef>
                        <a:spcAft>
                          <a:spcPts val="0"/>
                        </a:spcAft>
                        <a:buNone/>
                      </a:pPr>
                      <a:r>
                        <a:rPr lang="en">
                          <a:solidFill>
                            <a:srgbClr val="2A52BE"/>
                          </a:solidFill>
                          <a:latin typeface="Golos Text"/>
                          <a:ea typeface="Golos Text"/>
                          <a:cs typeface="Golos Text"/>
                          <a:sym typeface="Golos Text"/>
                        </a:rPr>
                        <a:t>Average </a:t>
                      </a:r>
                      <a:r>
                        <a:rPr lang="en">
                          <a:solidFill>
                            <a:srgbClr val="2A52BE"/>
                          </a:solidFill>
                          <a:latin typeface="Golos Text"/>
                          <a:ea typeface="Golos Text"/>
                          <a:cs typeface="Golos Text"/>
                          <a:sym typeface="Golos Text"/>
                        </a:rPr>
                        <a:t>F1 score</a:t>
                      </a:r>
                      <a:endParaRPr>
                        <a:solidFill>
                          <a:srgbClr val="2A52BE"/>
                        </a:solidFill>
                        <a:latin typeface="Golos Text"/>
                        <a:ea typeface="Golos Text"/>
                        <a:cs typeface="Golos Text"/>
                        <a:sym typeface="Golos Text"/>
                      </a:endParaRPr>
                    </a:p>
                  </a:txBody>
                  <a:tcPr marT="91425" marB="91425" marR="91425" marL="91425">
                    <a:solidFill>
                      <a:srgbClr val="BCF8EC"/>
                    </a:solidFill>
                  </a:tcPr>
                </a:tc>
                <a:tc>
                  <a:txBody>
                    <a:bodyPr/>
                    <a:lstStyle/>
                    <a:p>
                      <a:pPr indent="0" lvl="0" marL="0" rtl="0" algn="l">
                        <a:spcBef>
                          <a:spcPts val="0"/>
                        </a:spcBef>
                        <a:spcAft>
                          <a:spcPts val="0"/>
                        </a:spcAft>
                        <a:buNone/>
                      </a:pPr>
                      <a:r>
                        <a:rPr lang="en">
                          <a:solidFill>
                            <a:schemeClr val="dk1"/>
                          </a:solidFill>
                        </a:rPr>
                        <a:t>0.8586</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0.88</a:t>
                      </a:r>
                      <a:endParaRPr/>
                    </a:p>
                  </a:txBody>
                  <a:tcPr marT="91425" marB="91425" marR="91425" marL="91425">
                    <a:solidFill>
                      <a:srgbClr val="FFFFFF"/>
                    </a:solidFill>
                  </a:tcPr>
                </a:tc>
              </a:tr>
            </a:tbl>
          </a:graphicData>
        </a:graphic>
      </p:graphicFrame>
      <p:sp>
        <p:nvSpPr>
          <p:cNvPr id="447" name="Google Shape;447;p28"/>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Accuracy Comparison</a:t>
            </a:r>
            <a:endParaRPr sz="3000">
              <a:solidFill>
                <a:srgbClr val="FFFFFF"/>
              </a:solidFill>
              <a:latin typeface="Golos Text Medium"/>
              <a:ea typeface="Golos Text Medium"/>
              <a:cs typeface="Golos Text Medium"/>
              <a:sym typeface="Golos Text Medium"/>
            </a:endParaRPr>
          </a:p>
        </p:txBody>
      </p:sp>
      <p:sp>
        <p:nvSpPr>
          <p:cNvPr id="448" name="Google Shape;448;p2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452" name="Shape 452"/>
        <p:cNvGrpSpPr/>
        <p:nvPr/>
      </p:nvGrpSpPr>
      <p:grpSpPr>
        <a:xfrm>
          <a:off x="0" y="0"/>
          <a:ext cx="0" cy="0"/>
          <a:chOff x="0" y="0"/>
          <a:chExt cx="0" cy="0"/>
        </a:xfrm>
      </p:grpSpPr>
      <p:sp>
        <p:nvSpPr>
          <p:cNvPr id="453" name="Google Shape;453;p29"/>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Confusion Matrix Comparison</a:t>
            </a:r>
            <a:endParaRPr sz="3000">
              <a:solidFill>
                <a:srgbClr val="FFFFFF"/>
              </a:solidFill>
              <a:latin typeface="Golos Text Medium"/>
              <a:ea typeface="Golos Text Medium"/>
              <a:cs typeface="Golos Text Medium"/>
              <a:sym typeface="Golos Text Medium"/>
            </a:endParaRPr>
          </a:p>
        </p:txBody>
      </p:sp>
      <p:pic>
        <p:nvPicPr>
          <p:cNvPr id="454" name="Google Shape;454;p29"/>
          <p:cNvPicPr preferRelativeResize="0"/>
          <p:nvPr/>
        </p:nvPicPr>
        <p:blipFill>
          <a:blip r:embed="rId3">
            <a:alphaModFix/>
          </a:blip>
          <a:stretch>
            <a:fillRect/>
          </a:stretch>
        </p:blipFill>
        <p:spPr>
          <a:xfrm>
            <a:off x="975475" y="1302150"/>
            <a:ext cx="3485600" cy="3056026"/>
          </a:xfrm>
          <a:prstGeom prst="rect">
            <a:avLst/>
          </a:prstGeom>
          <a:noFill/>
          <a:ln>
            <a:noFill/>
          </a:ln>
        </p:spPr>
      </p:pic>
      <p:pic>
        <p:nvPicPr>
          <p:cNvPr id="455" name="Google Shape;455;p29"/>
          <p:cNvPicPr preferRelativeResize="0"/>
          <p:nvPr/>
        </p:nvPicPr>
        <p:blipFill>
          <a:blip r:embed="rId4">
            <a:alphaModFix/>
          </a:blip>
          <a:stretch>
            <a:fillRect/>
          </a:stretch>
        </p:blipFill>
        <p:spPr>
          <a:xfrm>
            <a:off x="5106846" y="1302150"/>
            <a:ext cx="3061678" cy="3056025"/>
          </a:xfrm>
          <a:prstGeom prst="rect">
            <a:avLst/>
          </a:prstGeom>
          <a:noFill/>
          <a:ln>
            <a:noFill/>
          </a:ln>
        </p:spPr>
      </p:pic>
      <p:sp>
        <p:nvSpPr>
          <p:cNvPr id="456" name="Google Shape;456;p29"/>
          <p:cNvSpPr txBox="1"/>
          <p:nvPr/>
        </p:nvSpPr>
        <p:spPr>
          <a:xfrm>
            <a:off x="2079425" y="4358175"/>
            <a:ext cx="12777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CNN</a:t>
            </a:r>
            <a:endParaRPr sz="2400">
              <a:solidFill>
                <a:srgbClr val="FFFFFF"/>
              </a:solidFill>
              <a:latin typeface="Golos Text Medium"/>
              <a:ea typeface="Golos Text Medium"/>
              <a:cs typeface="Golos Text Medium"/>
              <a:sym typeface="Golos Text Medium"/>
            </a:endParaRPr>
          </a:p>
        </p:txBody>
      </p:sp>
      <p:sp>
        <p:nvSpPr>
          <p:cNvPr id="457" name="Google Shape;457;p29"/>
          <p:cNvSpPr txBox="1"/>
          <p:nvPr/>
        </p:nvSpPr>
        <p:spPr>
          <a:xfrm>
            <a:off x="5998838" y="4358175"/>
            <a:ext cx="12777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SVM</a:t>
            </a:r>
            <a:endParaRPr sz="24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461" name="Shape 461"/>
        <p:cNvGrpSpPr/>
        <p:nvPr/>
      </p:nvGrpSpPr>
      <p:grpSpPr>
        <a:xfrm>
          <a:off x="0" y="0"/>
          <a:ext cx="0" cy="0"/>
          <a:chOff x="0" y="0"/>
          <a:chExt cx="0" cy="0"/>
        </a:xfrm>
      </p:grpSpPr>
      <p:sp>
        <p:nvSpPr>
          <p:cNvPr id="462" name="Google Shape;462;p30"/>
          <p:cNvSpPr txBox="1"/>
          <p:nvPr/>
        </p:nvSpPr>
        <p:spPr>
          <a:xfrm>
            <a:off x="715050" y="1685100"/>
            <a:ext cx="7713900" cy="177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4800">
                <a:solidFill>
                  <a:srgbClr val="FFFFFF"/>
                </a:solidFill>
                <a:latin typeface="Golos Text Medium"/>
                <a:ea typeface="Golos Text Medium"/>
                <a:cs typeface="Golos Text Medium"/>
                <a:sym typeface="Golos Text Medium"/>
              </a:rPr>
              <a:t>What if we don’t want to replace DNNs/CNNs?</a:t>
            </a:r>
            <a:endParaRPr sz="48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466" name="Shape 466"/>
        <p:cNvGrpSpPr/>
        <p:nvPr/>
      </p:nvGrpSpPr>
      <p:grpSpPr>
        <a:xfrm>
          <a:off x="0" y="0"/>
          <a:ext cx="0" cy="0"/>
          <a:chOff x="0" y="0"/>
          <a:chExt cx="0" cy="0"/>
        </a:xfrm>
      </p:grpSpPr>
      <p:sp>
        <p:nvSpPr>
          <p:cNvPr id="467" name="Google Shape;467;p31"/>
          <p:cNvSpPr txBox="1"/>
          <p:nvPr/>
        </p:nvSpPr>
        <p:spPr>
          <a:xfrm>
            <a:off x="715050" y="2594850"/>
            <a:ext cx="7713900" cy="9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700">
                <a:solidFill>
                  <a:srgbClr val="FFFFFF"/>
                </a:solidFill>
                <a:latin typeface="Golos Text Medium"/>
                <a:ea typeface="Golos Text Medium"/>
                <a:cs typeface="Golos Text Medium"/>
                <a:sym typeface="Golos Text Medium"/>
              </a:rPr>
              <a:t>clarity</a:t>
            </a:r>
            <a:r>
              <a:rPr lang="en" sz="4700">
                <a:solidFill>
                  <a:srgbClr val="BCF8EC"/>
                </a:solidFill>
                <a:latin typeface="Golos Text Medium"/>
                <a:ea typeface="Golos Text Medium"/>
                <a:cs typeface="Golos Text Medium"/>
                <a:sym typeface="Golos Text Medium"/>
              </a:rPr>
              <a:t>AI</a:t>
            </a:r>
            <a:r>
              <a:rPr lang="en" sz="4700">
                <a:solidFill>
                  <a:srgbClr val="FFFFFF"/>
                </a:solidFill>
                <a:latin typeface="Golos Text Medium"/>
                <a:ea typeface="Golos Text Medium"/>
                <a:cs typeface="Golos Text Medium"/>
                <a:sym typeface="Golos Text Medium"/>
              </a:rPr>
              <a:t>.</a:t>
            </a:r>
            <a:endParaRPr sz="4700">
              <a:solidFill>
                <a:srgbClr val="FFFFFF"/>
              </a:solidFill>
              <a:latin typeface="Golos Text Medium"/>
              <a:ea typeface="Golos Text Medium"/>
              <a:cs typeface="Golos Text Medium"/>
              <a:sym typeface="Golos Text Medium"/>
            </a:endParaRPr>
          </a:p>
        </p:txBody>
      </p:sp>
      <p:sp>
        <p:nvSpPr>
          <p:cNvPr id="468" name="Google Shape;468;p31"/>
          <p:cNvSpPr txBox="1"/>
          <p:nvPr/>
        </p:nvSpPr>
        <p:spPr>
          <a:xfrm>
            <a:off x="715050" y="1640550"/>
            <a:ext cx="2035200" cy="9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0">
                <a:solidFill>
                  <a:srgbClr val="BCF8EC"/>
                </a:solidFill>
                <a:latin typeface="Golos Text Medium"/>
                <a:ea typeface="Golos Text Medium"/>
                <a:cs typeface="Golos Text Medium"/>
                <a:sym typeface="Golos Text Medium"/>
              </a:rPr>
              <a:t>04</a:t>
            </a:r>
            <a:endParaRPr sz="5000">
              <a:solidFill>
                <a:srgbClr val="BCF8EC"/>
              </a:solidFill>
              <a:latin typeface="Golos Text Medium"/>
              <a:ea typeface="Golos Text Medium"/>
              <a:cs typeface="Golos Text Medium"/>
              <a:sym typeface="Golos Text Medium"/>
            </a:endParaRPr>
          </a:p>
        </p:txBody>
      </p:sp>
      <p:grpSp>
        <p:nvGrpSpPr>
          <p:cNvPr id="469" name="Google Shape;469;p31"/>
          <p:cNvGrpSpPr/>
          <p:nvPr/>
        </p:nvGrpSpPr>
        <p:grpSpPr>
          <a:xfrm>
            <a:off x="6507498" y="2917498"/>
            <a:ext cx="3524464" cy="4496740"/>
            <a:chOff x="6483100" y="2237750"/>
            <a:chExt cx="898250" cy="1146075"/>
          </a:xfrm>
        </p:grpSpPr>
        <p:sp>
          <p:nvSpPr>
            <p:cNvPr id="470" name="Google Shape;470;p31"/>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1"/>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1"/>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58" name="Shape 58"/>
        <p:cNvGrpSpPr/>
        <p:nvPr/>
      </p:nvGrpSpPr>
      <p:grpSpPr>
        <a:xfrm>
          <a:off x="0" y="0"/>
          <a:ext cx="0" cy="0"/>
          <a:chOff x="0" y="0"/>
          <a:chExt cx="0" cy="0"/>
        </a:xfrm>
      </p:grpSpPr>
      <p:sp>
        <p:nvSpPr>
          <p:cNvPr id="59" name="Google Shape;59;p14"/>
          <p:cNvSpPr txBox="1"/>
          <p:nvPr/>
        </p:nvSpPr>
        <p:spPr>
          <a:xfrm>
            <a:off x="715100" y="1547208"/>
            <a:ext cx="1335600" cy="52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BCF8EC"/>
                </a:solidFill>
                <a:latin typeface="Golos Text Medium"/>
                <a:ea typeface="Golos Text Medium"/>
                <a:cs typeface="Golos Text Medium"/>
                <a:sym typeface="Golos Text Medium"/>
              </a:rPr>
              <a:t>01</a:t>
            </a:r>
            <a:endParaRPr sz="2000">
              <a:solidFill>
                <a:srgbClr val="BCF8EC"/>
              </a:solidFill>
              <a:latin typeface="Golos Text Medium"/>
              <a:ea typeface="Golos Text Medium"/>
              <a:cs typeface="Golos Text Medium"/>
              <a:sym typeface="Golos Text Medium"/>
            </a:endParaRPr>
          </a:p>
        </p:txBody>
      </p:sp>
      <p:sp>
        <p:nvSpPr>
          <p:cNvPr id="60" name="Google Shape;60;p14"/>
          <p:cNvSpPr txBox="1"/>
          <p:nvPr/>
        </p:nvSpPr>
        <p:spPr>
          <a:xfrm>
            <a:off x="2050814" y="1547208"/>
            <a:ext cx="6378300" cy="52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Introduction to Interpretability</a:t>
            </a:r>
            <a:endParaRPr sz="2400">
              <a:solidFill>
                <a:srgbClr val="FFFFFF"/>
              </a:solidFill>
              <a:latin typeface="Golos Text Medium"/>
              <a:ea typeface="Golos Text Medium"/>
              <a:cs typeface="Golos Text Medium"/>
              <a:sym typeface="Golos Text Medium"/>
            </a:endParaRPr>
          </a:p>
        </p:txBody>
      </p:sp>
      <p:sp>
        <p:nvSpPr>
          <p:cNvPr id="61" name="Google Shape;61;p14"/>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Table of Contents</a:t>
            </a:r>
            <a:endParaRPr sz="3000">
              <a:solidFill>
                <a:srgbClr val="FFFFFF"/>
              </a:solidFill>
              <a:latin typeface="Golos Text Medium"/>
              <a:ea typeface="Golos Text Medium"/>
              <a:cs typeface="Golos Text Medium"/>
              <a:sym typeface="Golos Text Medium"/>
            </a:endParaRPr>
          </a:p>
        </p:txBody>
      </p:sp>
      <p:sp>
        <p:nvSpPr>
          <p:cNvPr id="62" name="Google Shape;62;p14"/>
          <p:cNvSpPr txBox="1"/>
          <p:nvPr/>
        </p:nvSpPr>
        <p:spPr>
          <a:xfrm>
            <a:off x="715100" y="2224908"/>
            <a:ext cx="1335600" cy="52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BCF8EC"/>
                </a:solidFill>
                <a:latin typeface="Golos Text Medium"/>
                <a:ea typeface="Golos Text Medium"/>
                <a:cs typeface="Golos Text Medium"/>
                <a:sym typeface="Golos Text Medium"/>
              </a:rPr>
              <a:t>02</a:t>
            </a:r>
            <a:endParaRPr sz="2000">
              <a:solidFill>
                <a:srgbClr val="BCF8EC"/>
              </a:solidFill>
              <a:latin typeface="Golos Text Medium"/>
              <a:ea typeface="Golos Text Medium"/>
              <a:cs typeface="Golos Text Medium"/>
              <a:sym typeface="Golos Text Medium"/>
            </a:endParaRPr>
          </a:p>
        </p:txBody>
      </p:sp>
      <p:sp>
        <p:nvSpPr>
          <p:cNvPr id="63" name="Google Shape;63;p14"/>
          <p:cNvSpPr txBox="1"/>
          <p:nvPr/>
        </p:nvSpPr>
        <p:spPr>
          <a:xfrm>
            <a:off x="2050814" y="2224908"/>
            <a:ext cx="6378300" cy="52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Case Study 1: </a:t>
            </a:r>
            <a:r>
              <a:rPr lang="en" sz="2400">
                <a:solidFill>
                  <a:srgbClr val="FFFFFF"/>
                </a:solidFill>
                <a:latin typeface="Golos Text Medium"/>
                <a:ea typeface="Golos Text Medium"/>
                <a:cs typeface="Golos Text Medium"/>
                <a:sym typeface="Golos Text Medium"/>
              </a:rPr>
              <a:t>COMPAS</a:t>
            </a:r>
            <a:endParaRPr sz="2400">
              <a:solidFill>
                <a:srgbClr val="FFFFFF"/>
              </a:solidFill>
              <a:latin typeface="Golos Text Medium"/>
              <a:ea typeface="Golos Text Medium"/>
              <a:cs typeface="Golos Text Medium"/>
              <a:sym typeface="Golos Text Medium"/>
            </a:endParaRPr>
          </a:p>
        </p:txBody>
      </p:sp>
      <p:sp>
        <p:nvSpPr>
          <p:cNvPr id="64" name="Google Shape;64;p14"/>
          <p:cNvSpPr txBox="1"/>
          <p:nvPr/>
        </p:nvSpPr>
        <p:spPr>
          <a:xfrm>
            <a:off x="715100" y="2902608"/>
            <a:ext cx="1335600" cy="52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BCF8EC"/>
                </a:solidFill>
                <a:latin typeface="Golos Text Medium"/>
                <a:ea typeface="Golos Text Medium"/>
                <a:cs typeface="Golos Text Medium"/>
                <a:sym typeface="Golos Text Medium"/>
              </a:rPr>
              <a:t>03</a:t>
            </a:r>
            <a:endParaRPr sz="2000">
              <a:solidFill>
                <a:srgbClr val="BCF8EC"/>
              </a:solidFill>
              <a:latin typeface="Golos Text Medium"/>
              <a:ea typeface="Golos Text Medium"/>
              <a:cs typeface="Golos Text Medium"/>
              <a:sym typeface="Golos Text Medium"/>
            </a:endParaRPr>
          </a:p>
        </p:txBody>
      </p:sp>
      <p:sp>
        <p:nvSpPr>
          <p:cNvPr id="65" name="Google Shape;65;p14"/>
          <p:cNvSpPr txBox="1"/>
          <p:nvPr/>
        </p:nvSpPr>
        <p:spPr>
          <a:xfrm>
            <a:off x="2050814" y="2902608"/>
            <a:ext cx="6378300" cy="52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Case Study 2: </a:t>
            </a:r>
            <a:r>
              <a:rPr lang="en" sz="2400">
                <a:solidFill>
                  <a:srgbClr val="FFFFFF"/>
                </a:solidFill>
                <a:latin typeface="Golos Text Medium"/>
                <a:ea typeface="Golos Text Medium"/>
                <a:cs typeface="Golos Text Medium"/>
                <a:sym typeface="Golos Text Medium"/>
              </a:rPr>
              <a:t>Brain Tumor Identification</a:t>
            </a:r>
            <a:endParaRPr sz="2400">
              <a:solidFill>
                <a:srgbClr val="FFFFFF"/>
              </a:solidFill>
              <a:latin typeface="Golos Text Medium"/>
              <a:ea typeface="Golos Text Medium"/>
              <a:cs typeface="Golos Text Medium"/>
              <a:sym typeface="Golos Text Medium"/>
            </a:endParaRPr>
          </a:p>
        </p:txBody>
      </p:sp>
      <p:sp>
        <p:nvSpPr>
          <p:cNvPr id="66" name="Google Shape;66;p14"/>
          <p:cNvSpPr txBox="1"/>
          <p:nvPr/>
        </p:nvSpPr>
        <p:spPr>
          <a:xfrm>
            <a:off x="715100" y="3580308"/>
            <a:ext cx="1335600" cy="52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BCF8EC"/>
                </a:solidFill>
                <a:latin typeface="Golos Text Medium"/>
                <a:ea typeface="Golos Text Medium"/>
                <a:cs typeface="Golos Text Medium"/>
                <a:sym typeface="Golos Text Medium"/>
              </a:rPr>
              <a:t>04</a:t>
            </a:r>
            <a:endParaRPr sz="2000">
              <a:solidFill>
                <a:srgbClr val="BCF8EC"/>
              </a:solidFill>
              <a:latin typeface="Golos Text Medium"/>
              <a:ea typeface="Golos Text Medium"/>
              <a:cs typeface="Golos Text Medium"/>
              <a:sym typeface="Golos Text Medium"/>
            </a:endParaRPr>
          </a:p>
        </p:txBody>
      </p:sp>
      <p:sp>
        <p:nvSpPr>
          <p:cNvPr id="67" name="Google Shape;67;p14"/>
          <p:cNvSpPr txBox="1"/>
          <p:nvPr/>
        </p:nvSpPr>
        <p:spPr>
          <a:xfrm>
            <a:off x="2050814" y="3580308"/>
            <a:ext cx="6378300" cy="52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lt1"/>
                </a:solidFill>
                <a:highlight>
                  <a:srgbClr val="2A52BE"/>
                </a:highlight>
                <a:latin typeface="Golos Text"/>
                <a:ea typeface="Golos Text"/>
                <a:cs typeface="Golos Text"/>
                <a:sym typeface="Golos Text"/>
              </a:rPr>
              <a:t>clarity</a:t>
            </a:r>
            <a:r>
              <a:rPr b="1" lang="en" sz="2400">
                <a:solidFill>
                  <a:srgbClr val="BCF8EC"/>
                </a:solidFill>
                <a:highlight>
                  <a:srgbClr val="2A52BE"/>
                </a:highlight>
                <a:latin typeface="Golos Text"/>
                <a:ea typeface="Golos Text"/>
                <a:cs typeface="Golos Text"/>
                <a:sym typeface="Golos Text"/>
              </a:rPr>
              <a:t>AI</a:t>
            </a:r>
            <a:r>
              <a:rPr b="1" lang="en" sz="2400">
                <a:solidFill>
                  <a:schemeClr val="lt1"/>
                </a:solidFill>
                <a:highlight>
                  <a:srgbClr val="2A52BE"/>
                </a:highlight>
                <a:latin typeface="Golos Text"/>
                <a:ea typeface="Golos Text"/>
                <a:cs typeface="Golos Text"/>
                <a:sym typeface="Golos Text"/>
              </a:rPr>
              <a:t>.</a:t>
            </a:r>
            <a:endParaRPr sz="2400">
              <a:solidFill>
                <a:srgbClr val="FFFFFF"/>
              </a:solidFill>
              <a:highlight>
                <a:srgbClr val="2A52BE"/>
              </a:highlight>
              <a:latin typeface="Golos Text Medium"/>
              <a:ea typeface="Golos Text Medium"/>
              <a:cs typeface="Golos Text Medium"/>
              <a:sym typeface="Golos Tex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540" name="Shape 540"/>
        <p:cNvGrpSpPr/>
        <p:nvPr/>
      </p:nvGrpSpPr>
      <p:grpSpPr>
        <a:xfrm>
          <a:off x="0" y="0"/>
          <a:ext cx="0" cy="0"/>
          <a:chOff x="0" y="0"/>
          <a:chExt cx="0" cy="0"/>
        </a:xfrm>
      </p:grpSpPr>
      <p:sp>
        <p:nvSpPr>
          <p:cNvPr id="541" name="Google Shape;541;p32"/>
          <p:cNvSpPr txBox="1"/>
          <p:nvPr/>
        </p:nvSpPr>
        <p:spPr>
          <a:xfrm>
            <a:off x="852000" y="835500"/>
            <a:ext cx="7440000" cy="347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4800">
                <a:solidFill>
                  <a:srgbClr val="FFFFFF"/>
                </a:solidFill>
                <a:latin typeface="Golos Text Medium"/>
                <a:ea typeface="Golos Text Medium"/>
                <a:cs typeface="Golos Text Medium"/>
                <a:sym typeface="Golos Text Medium"/>
              </a:rPr>
              <a:t>clarity</a:t>
            </a:r>
            <a:r>
              <a:rPr lang="en" sz="4800">
                <a:solidFill>
                  <a:srgbClr val="BCF8EC"/>
                </a:solidFill>
                <a:latin typeface="Golos Text Medium"/>
                <a:ea typeface="Golos Text Medium"/>
                <a:cs typeface="Golos Text Medium"/>
                <a:sym typeface="Golos Text Medium"/>
              </a:rPr>
              <a:t>AI</a:t>
            </a:r>
            <a:r>
              <a:rPr lang="en" sz="4800">
                <a:solidFill>
                  <a:srgbClr val="FFFFFF"/>
                </a:solidFill>
                <a:latin typeface="Golos Text Medium"/>
                <a:ea typeface="Golos Text Medium"/>
                <a:cs typeface="Golos Text Medium"/>
                <a:sym typeface="Golos Text Medium"/>
              </a:rPr>
              <a:t> helps ML developers interpret their models’ predictions</a:t>
            </a:r>
            <a:endParaRPr sz="48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545" name="Shape 545"/>
        <p:cNvGrpSpPr/>
        <p:nvPr/>
      </p:nvGrpSpPr>
      <p:grpSpPr>
        <a:xfrm>
          <a:off x="0" y="0"/>
          <a:ext cx="0" cy="0"/>
          <a:chOff x="0" y="0"/>
          <a:chExt cx="0" cy="0"/>
        </a:xfrm>
      </p:grpSpPr>
      <p:pic>
        <p:nvPicPr>
          <p:cNvPr id="546" name="Google Shape;546;p33"/>
          <p:cNvPicPr preferRelativeResize="0"/>
          <p:nvPr/>
        </p:nvPicPr>
        <p:blipFill>
          <a:blip r:embed="rId3">
            <a:alphaModFix/>
          </a:blip>
          <a:stretch>
            <a:fillRect/>
          </a:stretch>
        </p:blipFill>
        <p:spPr>
          <a:xfrm>
            <a:off x="123488" y="199225"/>
            <a:ext cx="4491990" cy="4572001"/>
          </a:xfrm>
          <a:prstGeom prst="rect">
            <a:avLst/>
          </a:prstGeom>
          <a:noFill/>
          <a:ln>
            <a:noFill/>
          </a:ln>
        </p:spPr>
      </p:pic>
      <p:pic>
        <p:nvPicPr>
          <p:cNvPr id="547" name="Google Shape;547;p33"/>
          <p:cNvPicPr preferRelativeResize="0"/>
          <p:nvPr/>
        </p:nvPicPr>
        <p:blipFill>
          <a:blip r:embed="rId4">
            <a:alphaModFix/>
          </a:blip>
          <a:stretch>
            <a:fillRect/>
          </a:stretch>
        </p:blipFill>
        <p:spPr>
          <a:xfrm>
            <a:off x="4523455" y="199225"/>
            <a:ext cx="4497048" cy="4572001"/>
          </a:xfrm>
          <a:prstGeom prst="rect">
            <a:avLst/>
          </a:prstGeom>
          <a:noFill/>
          <a:ln>
            <a:noFill/>
          </a:ln>
        </p:spPr>
      </p:pic>
      <p:sp>
        <p:nvSpPr>
          <p:cNvPr id="548" name="Google Shape;548;p33"/>
          <p:cNvSpPr txBox="1"/>
          <p:nvPr/>
        </p:nvSpPr>
        <p:spPr>
          <a:xfrm>
            <a:off x="1364788" y="4482575"/>
            <a:ext cx="2009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FFFFF"/>
                </a:solidFill>
                <a:latin typeface="Golos Text Medium"/>
                <a:ea typeface="Golos Text Medium"/>
                <a:cs typeface="Golos Text Medium"/>
                <a:sym typeface="Golos Text Medium"/>
              </a:rPr>
              <a:t>Home Page</a:t>
            </a:r>
            <a:endParaRPr sz="1800">
              <a:solidFill>
                <a:srgbClr val="FFFFFF"/>
              </a:solidFill>
              <a:latin typeface="Golos Text Medium"/>
              <a:ea typeface="Golos Text Medium"/>
              <a:cs typeface="Golos Text Medium"/>
              <a:sym typeface="Golos Text Medium"/>
            </a:endParaRPr>
          </a:p>
        </p:txBody>
      </p:sp>
      <p:sp>
        <p:nvSpPr>
          <p:cNvPr id="549" name="Google Shape;549;p33"/>
          <p:cNvSpPr txBox="1"/>
          <p:nvPr/>
        </p:nvSpPr>
        <p:spPr>
          <a:xfrm>
            <a:off x="5767263" y="4482575"/>
            <a:ext cx="2009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FFFFF"/>
                </a:solidFill>
                <a:latin typeface="Golos Text Medium"/>
                <a:ea typeface="Golos Text Medium"/>
                <a:cs typeface="Golos Text Medium"/>
                <a:sym typeface="Golos Text Medium"/>
              </a:rPr>
              <a:t>Info Page</a:t>
            </a:r>
            <a:endParaRPr sz="18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553" name="Shape 553"/>
        <p:cNvGrpSpPr/>
        <p:nvPr/>
      </p:nvGrpSpPr>
      <p:grpSpPr>
        <a:xfrm>
          <a:off x="0" y="0"/>
          <a:ext cx="0" cy="0"/>
          <a:chOff x="0" y="0"/>
          <a:chExt cx="0" cy="0"/>
        </a:xfrm>
      </p:grpSpPr>
      <p:sp>
        <p:nvSpPr>
          <p:cNvPr id="554" name="Google Shape;554;p34"/>
          <p:cNvSpPr txBox="1"/>
          <p:nvPr/>
        </p:nvSpPr>
        <p:spPr>
          <a:xfrm>
            <a:off x="612163" y="2139825"/>
            <a:ext cx="23550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Feature Importance</a:t>
            </a:r>
            <a:endParaRPr sz="3000">
              <a:solidFill>
                <a:srgbClr val="FFFFFF"/>
              </a:solidFill>
              <a:latin typeface="Golos Text Medium"/>
              <a:ea typeface="Golos Text Medium"/>
              <a:cs typeface="Golos Text Medium"/>
              <a:sym typeface="Golos Text Medium"/>
            </a:endParaRPr>
          </a:p>
        </p:txBody>
      </p:sp>
      <p:pic>
        <p:nvPicPr>
          <p:cNvPr id="555" name="Google Shape;555;p34"/>
          <p:cNvPicPr preferRelativeResize="0"/>
          <p:nvPr/>
        </p:nvPicPr>
        <p:blipFill>
          <a:blip r:embed="rId3">
            <a:alphaModFix/>
          </a:blip>
          <a:stretch>
            <a:fillRect/>
          </a:stretch>
        </p:blipFill>
        <p:spPr>
          <a:xfrm>
            <a:off x="3099938" y="781350"/>
            <a:ext cx="5431901" cy="3894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559" name="Shape 559"/>
        <p:cNvGrpSpPr/>
        <p:nvPr/>
      </p:nvGrpSpPr>
      <p:grpSpPr>
        <a:xfrm>
          <a:off x="0" y="0"/>
          <a:ext cx="0" cy="0"/>
          <a:chOff x="0" y="0"/>
          <a:chExt cx="0" cy="0"/>
        </a:xfrm>
      </p:grpSpPr>
      <p:pic>
        <p:nvPicPr>
          <p:cNvPr id="560" name="Google Shape;560;p35"/>
          <p:cNvPicPr preferRelativeResize="0"/>
          <p:nvPr/>
        </p:nvPicPr>
        <p:blipFill>
          <a:blip r:embed="rId3">
            <a:alphaModFix/>
          </a:blip>
          <a:stretch>
            <a:fillRect/>
          </a:stretch>
        </p:blipFill>
        <p:spPr>
          <a:xfrm>
            <a:off x="123510" y="199225"/>
            <a:ext cx="4491990" cy="4572001"/>
          </a:xfrm>
          <a:prstGeom prst="rect">
            <a:avLst/>
          </a:prstGeom>
          <a:noFill/>
          <a:ln>
            <a:noFill/>
          </a:ln>
        </p:spPr>
      </p:pic>
      <p:pic>
        <p:nvPicPr>
          <p:cNvPr id="561" name="Google Shape;561;p35"/>
          <p:cNvPicPr preferRelativeResize="0"/>
          <p:nvPr/>
        </p:nvPicPr>
        <p:blipFill>
          <a:blip r:embed="rId4">
            <a:alphaModFix/>
          </a:blip>
          <a:stretch>
            <a:fillRect/>
          </a:stretch>
        </p:blipFill>
        <p:spPr>
          <a:xfrm>
            <a:off x="4520263" y="199225"/>
            <a:ext cx="4503421" cy="4572001"/>
          </a:xfrm>
          <a:prstGeom prst="rect">
            <a:avLst/>
          </a:prstGeom>
          <a:noFill/>
          <a:ln>
            <a:noFill/>
          </a:ln>
        </p:spPr>
      </p:pic>
      <p:sp>
        <p:nvSpPr>
          <p:cNvPr id="562" name="Google Shape;562;p35"/>
          <p:cNvSpPr txBox="1"/>
          <p:nvPr/>
        </p:nvSpPr>
        <p:spPr>
          <a:xfrm>
            <a:off x="1210302" y="4482575"/>
            <a:ext cx="2318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FFFFF"/>
                </a:solidFill>
                <a:latin typeface="Golos Text Medium"/>
                <a:ea typeface="Golos Text Medium"/>
                <a:cs typeface="Golos Text Medium"/>
                <a:sym typeface="Golos Text Medium"/>
              </a:rPr>
              <a:t>Data Upload Page</a:t>
            </a:r>
            <a:endParaRPr sz="1800">
              <a:solidFill>
                <a:srgbClr val="FFFFFF"/>
              </a:solidFill>
              <a:latin typeface="Golos Text Medium"/>
              <a:ea typeface="Golos Text Medium"/>
              <a:cs typeface="Golos Text Medium"/>
              <a:sym typeface="Golos Text Medium"/>
            </a:endParaRPr>
          </a:p>
        </p:txBody>
      </p:sp>
      <p:sp>
        <p:nvSpPr>
          <p:cNvPr id="563" name="Google Shape;563;p35"/>
          <p:cNvSpPr txBox="1"/>
          <p:nvPr/>
        </p:nvSpPr>
        <p:spPr>
          <a:xfrm>
            <a:off x="4715473" y="4482575"/>
            <a:ext cx="4113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FFFFF"/>
                </a:solidFill>
                <a:latin typeface="Golos Text Medium"/>
                <a:ea typeface="Golos Text Medium"/>
                <a:cs typeface="Golos Text Medium"/>
                <a:sym typeface="Golos Text Medium"/>
              </a:rPr>
              <a:t>Feature Importance Results Page</a:t>
            </a:r>
            <a:endParaRPr sz="18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567" name="Shape 567"/>
        <p:cNvGrpSpPr/>
        <p:nvPr/>
      </p:nvGrpSpPr>
      <p:grpSpPr>
        <a:xfrm>
          <a:off x="0" y="0"/>
          <a:ext cx="0" cy="0"/>
          <a:chOff x="0" y="0"/>
          <a:chExt cx="0" cy="0"/>
        </a:xfrm>
      </p:grpSpPr>
      <p:sp>
        <p:nvSpPr>
          <p:cNvPr id="568" name="Google Shape;568;p36"/>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Attention Maps</a:t>
            </a:r>
            <a:endParaRPr sz="3000">
              <a:solidFill>
                <a:srgbClr val="FFFFFF"/>
              </a:solidFill>
              <a:latin typeface="Golos Text Medium"/>
              <a:ea typeface="Golos Text Medium"/>
              <a:cs typeface="Golos Text Medium"/>
              <a:sym typeface="Golos Text Medium"/>
            </a:endParaRPr>
          </a:p>
        </p:txBody>
      </p:sp>
      <p:pic>
        <p:nvPicPr>
          <p:cNvPr id="569" name="Google Shape;569;p36"/>
          <p:cNvPicPr preferRelativeResize="0"/>
          <p:nvPr/>
        </p:nvPicPr>
        <p:blipFill>
          <a:blip r:embed="rId3">
            <a:alphaModFix/>
          </a:blip>
          <a:stretch>
            <a:fillRect/>
          </a:stretch>
        </p:blipFill>
        <p:spPr>
          <a:xfrm>
            <a:off x="383138" y="1436128"/>
            <a:ext cx="1399032" cy="1371600"/>
          </a:xfrm>
          <a:prstGeom prst="rect">
            <a:avLst/>
          </a:prstGeom>
          <a:noFill/>
          <a:ln>
            <a:noFill/>
          </a:ln>
        </p:spPr>
      </p:pic>
      <p:pic>
        <p:nvPicPr>
          <p:cNvPr id="570" name="Google Shape;570;p36"/>
          <p:cNvPicPr preferRelativeResize="0"/>
          <p:nvPr/>
        </p:nvPicPr>
        <p:blipFill>
          <a:blip r:embed="rId4">
            <a:alphaModFix/>
          </a:blip>
          <a:stretch>
            <a:fillRect/>
          </a:stretch>
        </p:blipFill>
        <p:spPr>
          <a:xfrm>
            <a:off x="2155259" y="1436128"/>
            <a:ext cx="1371601" cy="1371601"/>
          </a:xfrm>
          <a:prstGeom prst="rect">
            <a:avLst/>
          </a:prstGeom>
          <a:noFill/>
          <a:ln>
            <a:noFill/>
          </a:ln>
        </p:spPr>
      </p:pic>
      <p:pic>
        <p:nvPicPr>
          <p:cNvPr id="571" name="Google Shape;571;p36"/>
          <p:cNvPicPr preferRelativeResize="0"/>
          <p:nvPr/>
        </p:nvPicPr>
        <p:blipFill>
          <a:blip r:embed="rId5">
            <a:alphaModFix/>
          </a:blip>
          <a:stretch>
            <a:fillRect/>
          </a:stretch>
        </p:blipFill>
        <p:spPr>
          <a:xfrm>
            <a:off x="3899963" y="1436125"/>
            <a:ext cx="1371601" cy="1371601"/>
          </a:xfrm>
          <a:prstGeom prst="rect">
            <a:avLst/>
          </a:prstGeom>
          <a:noFill/>
          <a:ln>
            <a:noFill/>
          </a:ln>
        </p:spPr>
      </p:pic>
      <p:pic>
        <p:nvPicPr>
          <p:cNvPr id="572" name="Google Shape;572;p36"/>
          <p:cNvPicPr preferRelativeResize="0"/>
          <p:nvPr/>
        </p:nvPicPr>
        <p:blipFill>
          <a:blip r:embed="rId6">
            <a:alphaModFix/>
          </a:blip>
          <a:stretch>
            <a:fillRect/>
          </a:stretch>
        </p:blipFill>
        <p:spPr>
          <a:xfrm>
            <a:off x="5644663" y="1436125"/>
            <a:ext cx="1371601" cy="1371601"/>
          </a:xfrm>
          <a:prstGeom prst="rect">
            <a:avLst/>
          </a:prstGeom>
          <a:noFill/>
          <a:ln>
            <a:noFill/>
          </a:ln>
        </p:spPr>
      </p:pic>
      <p:pic>
        <p:nvPicPr>
          <p:cNvPr id="573" name="Google Shape;573;p36"/>
          <p:cNvPicPr preferRelativeResize="0"/>
          <p:nvPr/>
        </p:nvPicPr>
        <p:blipFill>
          <a:blip r:embed="rId7">
            <a:alphaModFix/>
          </a:blip>
          <a:stretch>
            <a:fillRect/>
          </a:stretch>
        </p:blipFill>
        <p:spPr>
          <a:xfrm>
            <a:off x="7389360" y="1436126"/>
            <a:ext cx="1371601" cy="1371601"/>
          </a:xfrm>
          <a:prstGeom prst="rect">
            <a:avLst/>
          </a:prstGeom>
          <a:noFill/>
          <a:ln>
            <a:noFill/>
          </a:ln>
        </p:spPr>
      </p:pic>
      <p:pic>
        <p:nvPicPr>
          <p:cNvPr id="574" name="Google Shape;574;p36"/>
          <p:cNvPicPr preferRelativeResize="0"/>
          <p:nvPr/>
        </p:nvPicPr>
        <p:blipFill>
          <a:blip r:embed="rId8">
            <a:alphaModFix/>
          </a:blip>
          <a:stretch>
            <a:fillRect/>
          </a:stretch>
        </p:blipFill>
        <p:spPr>
          <a:xfrm>
            <a:off x="2155260" y="3255376"/>
            <a:ext cx="1371601" cy="1371601"/>
          </a:xfrm>
          <a:prstGeom prst="rect">
            <a:avLst/>
          </a:prstGeom>
          <a:noFill/>
          <a:ln>
            <a:noFill/>
          </a:ln>
        </p:spPr>
      </p:pic>
      <p:pic>
        <p:nvPicPr>
          <p:cNvPr id="575" name="Google Shape;575;p36"/>
          <p:cNvPicPr preferRelativeResize="0"/>
          <p:nvPr/>
        </p:nvPicPr>
        <p:blipFill>
          <a:blip r:embed="rId9">
            <a:alphaModFix/>
          </a:blip>
          <a:stretch>
            <a:fillRect/>
          </a:stretch>
        </p:blipFill>
        <p:spPr>
          <a:xfrm>
            <a:off x="3899961" y="3255376"/>
            <a:ext cx="1371601" cy="1371601"/>
          </a:xfrm>
          <a:prstGeom prst="rect">
            <a:avLst/>
          </a:prstGeom>
          <a:noFill/>
          <a:ln>
            <a:noFill/>
          </a:ln>
        </p:spPr>
      </p:pic>
      <p:pic>
        <p:nvPicPr>
          <p:cNvPr id="576" name="Google Shape;576;p36"/>
          <p:cNvPicPr preferRelativeResize="0"/>
          <p:nvPr/>
        </p:nvPicPr>
        <p:blipFill>
          <a:blip r:embed="rId10">
            <a:alphaModFix/>
          </a:blip>
          <a:stretch>
            <a:fillRect/>
          </a:stretch>
        </p:blipFill>
        <p:spPr>
          <a:xfrm>
            <a:off x="5644663" y="3255377"/>
            <a:ext cx="1371601" cy="1371601"/>
          </a:xfrm>
          <a:prstGeom prst="rect">
            <a:avLst/>
          </a:prstGeom>
          <a:noFill/>
          <a:ln>
            <a:noFill/>
          </a:ln>
        </p:spPr>
      </p:pic>
      <p:pic>
        <p:nvPicPr>
          <p:cNvPr id="577" name="Google Shape;577;p36"/>
          <p:cNvPicPr preferRelativeResize="0"/>
          <p:nvPr/>
        </p:nvPicPr>
        <p:blipFill>
          <a:blip r:embed="rId11">
            <a:alphaModFix/>
          </a:blip>
          <a:stretch>
            <a:fillRect/>
          </a:stretch>
        </p:blipFill>
        <p:spPr>
          <a:xfrm>
            <a:off x="7389363" y="3255375"/>
            <a:ext cx="1371601" cy="1371601"/>
          </a:xfrm>
          <a:prstGeom prst="rect">
            <a:avLst/>
          </a:prstGeom>
          <a:noFill/>
          <a:ln>
            <a:noFill/>
          </a:ln>
        </p:spPr>
      </p:pic>
      <p:sp>
        <p:nvSpPr>
          <p:cNvPr id="578" name="Google Shape;578;p36"/>
          <p:cNvSpPr txBox="1"/>
          <p:nvPr/>
        </p:nvSpPr>
        <p:spPr>
          <a:xfrm>
            <a:off x="443813" y="2807725"/>
            <a:ext cx="12777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FFFFF"/>
                </a:solidFill>
                <a:latin typeface="Golos Text Medium"/>
                <a:ea typeface="Golos Text Medium"/>
                <a:cs typeface="Golos Text Medium"/>
                <a:sym typeface="Golos Text Medium"/>
              </a:rPr>
              <a:t>Original Image</a:t>
            </a:r>
            <a:endParaRPr sz="1800">
              <a:solidFill>
                <a:srgbClr val="FFFFFF"/>
              </a:solidFill>
              <a:latin typeface="Golos Text Medium"/>
              <a:ea typeface="Golos Text Medium"/>
              <a:cs typeface="Golos Text Medium"/>
              <a:sym typeface="Golos Text Medium"/>
            </a:endParaRPr>
          </a:p>
        </p:txBody>
      </p:sp>
      <p:sp>
        <p:nvSpPr>
          <p:cNvPr id="579" name="Google Shape;579;p36"/>
          <p:cNvSpPr txBox="1"/>
          <p:nvPr/>
        </p:nvSpPr>
        <p:spPr>
          <a:xfrm>
            <a:off x="2202213" y="2807725"/>
            <a:ext cx="1277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FFFFFF"/>
                </a:solidFill>
                <a:latin typeface="Golos Text Medium"/>
                <a:ea typeface="Golos Text Medium"/>
                <a:cs typeface="Golos Text Medium"/>
                <a:sym typeface="Golos Text Medium"/>
              </a:rPr>
              <a:t>conv2d_1</a:t>
            </a:r>
            <a:endParaRPr>
              <a:solidFill>
                <a:srgbClr val="FFFFFF"/>
              </a:solidFill>
              <a:latin typeface="Golos Text Medium"/>
              <a:ea typeface="Golos Text Medium"/>
              <a:cs typeface="Golos Text Medium"/>
              <a:sym typeface="Golos Text Medium"/>
            </a:endParaRPr>
          </a:p>
        </p:txBody>
      </p:sp>
      <p:sp>
        <p:nvSpPr>
          <p:cNvPr id="580" name="Google Shape;580;p36"/>
          <p:cNvSpPr txBox="1"/>
          <p:nvPr/>
        </p:nvSpPr>
        <p:spPr>
          <a:xfrm>
            <a:off x="3728062" y="2807725"/>
            <a:ext cx="1715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FFFFFF"/>
                </a:solidFill>
                <a:latin typeface="Golos Text Medium"/>
                <a:ea typeface="Golos Text Medium"/>
                <a:cs typeface="Golos Text Medium"/>
                <a:sym typeface="Golos Text Medium"/>
              </a:rPr>
              <a:t>max_pooling2d_1</a:t>
            </a:r>
            <a:endParaRPr>
              <a:solidFill>
                <a:srgbClr val="FFFFFF"/>
              </a:solidFill>
              <a:latin typeface="Golos Text Medium"/>
              <a:ea typeface="Golos Text Medium"/>
              <a:cs typeface="Golos Text Medium"/>
              <a:sym typeface="Golos Text Medium"/>
            </a:endParaRPr>
          </a:p>
        </p:txBody>
      </p:sp>
      <p:sp>
        <p:nvSpPr>
          <p:cNvPr id="581" name="Google Shape;581;p36"/>
          <p:cNvSpPr txBox="1"/>
          <p:nvPr/>
        </p:nvSpPr>
        <p:spPr>
          <a:xfrm>
            <a:off x="5691600" y="2807725"/>
            <a:ext cx="1277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FFFFFF"/>
                </a:solidFill>
                <a:latin typeface="Golos Text Medium"/>
                <a:ea typeface="Golos Text Medium"/>
                <a:cs typeface="Golos Text Medium"/>
                <a:sym typeface="Golos Text Medium"/>
              </a:rPr>
              <a:t>conv2d_2</a:t>
            </a:r>
            <a:endParaRPr>
              <a:solidFill>
                <a:srgbClr val="FFFFFF"/>
              </a:solidFill>
              <a:latin typeface="Golos Text Medium"/>
              <a:ea typeface="Golos Text Medium"/>
              <a:cs typeface="Golos Text Medium"/>
              <a:sym typeface="Golos Text Medium"/>
            </a:endParaRPr>
          </a:p>
        </p:txBody>
      </p:sp>
      <p:sp>
        <p:nvSpPr>
          <p:cNvPr id="582" name="Google Shape;582;p36"/>
          <p:cNvSpPr txBox="1"/>
          <p:nvPr/>
        </p:nvSpPr>
        <p:spPr>
          <a:xfrm>
            <a:off x="7217512" y="2807725"/>
            <a:ext cx="1715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FFFFFF"/>
                </a:solidFill>
                <a:latin typeface="Golos Text Medium"/>
                <a:ea typeface="Golos Text Medium"/>
                <a:cs typeface="Golos Text Medium"/>
                <a:sym typeface="Golos Text Medium"/>
              </a:rPr>
              <a:t>max_pooling2d_2</a:t>
            </a:r>
            <a:endParaRPr>
              <a:solidFill>
                <a:srgbClr val="FFFFFF"/>
              </a:solidFill>
              <a:latin typeface="Golos Text Medium"/>
              <a:ea typeface="Golos Text Medium"/>
              <a:cs typeface="Golos Text Medium"/>
              <a:sym typeface="Golos Text Medium"/>
            </a:endParaRPr>
          </a:p>
        </p:txBody>
      </p:sp>
      <p:sp>
        <p:nvSpPr>
          <p:cNvPr id="583" name="Google Shape;583;p36"/>
          <p:cNvSpPr txBox="1"/>
          <p:nvPr/>
        </p:nvSpPr>
        <p:spPr>
          <a:xfrm>
            <a:off x="2202213" y="4626975"/>
            <a:ext cx="1277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FFFFFF"/>
                </a:solidFill>
                <a:latin typeface="Golos Text Medium"/>
                <a:ea typeface="Golos Text Medium"/>
                <a:cs typeface="Golos Text Medium"/>
                <a:sym typeface="Golos Text Medium"/>
              </a:rPr>
              <a:t>conv2d_3</a:t>
            </a:r>
            <a:endParaRPr>
              <a:solidFill>
                <a:srgbClr val="FFFFFF"/>
              </a:solidFill>
              <a:latin typeface="Golos Text Medium"/>
              <a:ea typeface="Golos Text Medium"/>
              <a:cs typeface="Golos Text Medium"/>
              <a:sym typeface="Golos Text Medium"/>
            </a:endParaRPr>
          </a:p>
        </p:txBody>
      </p:sp>
      <p:sp>
        <p:nvSpPr>
          <p:cNvPr id="584" name="Google Shape;584;p36"/>
          <p:cNvSpPr txBox="1"/>
          <p:nvPr/>
        </p:nvSpPr>
        <p:spPr>
          <a:xfrm>
            <a:off x="3946900" y="4626975"/>
            <a:ext cx="1277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FFFFFF"/>
                </a:solidFill>
                <a:latin typeface="Golos Text Medium"/>
                <a:ea typeface="Golos Text Medium"/>
                <a:cs typeface="Golos Text Medium"/>
                <a:sym typeface="Golos Text Medium"/>
              </a:rPr>
              <a:t>conv2d_4</a:t>
            </a:r>
            <a:endParaRPr>
              <a:solidFill>
                <a:srgbClr val="FFFFFF"/>
              </a:solidFill>
              <a:latin typeface="Golos Text Medium"/>
              <a:ea typeface="Golos Text Medium"/>
              <a:cs typeface="Golos Text Medium"/>
              <a:sym typeface="Golos Text Medium"/>
            </a:endParaRPr>
          </a:p>
        </p:txBody>
      </p:sp>
      <p:sp>
        <p:nvSpPr>
          <p:cNvPr id="585" name="Google Shape;585;p36"/>
          <p:cNvSpPr txBox="1"/>
          <p:nvPr/>
        </p:nvSpPr>
        <p:spPr>
          <a:xfrm>
            <a:off x="5691588" y="4626975"/>
            <a:ext cx="1277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FFFFFF"/>
                </a:solidFill>
                <a:latin typeface="Golos Text Medium"/>
                <a:ea typeface="Golos Text Medium"/>
                <a:cs typeface="Golos Text Medium"/>
                <a:sym typeface="Golos Text Medium"/>
              </a:rPr>
              <a:t>conv2d_5</a:t>
            </a:r>
            <a:endParaRPr>
              <a:solidFill>
                <a:srgbClr val="FFFFFF"/>
              </a:solidFill>
              <a:latin typeface="Golos Text Medium"/>
              <a:ea typeface="Golos Text Medium"/>
              <a:cs typeface="Golos Text Medium"/>
              <a:sym typeface="Golos Text Medium"/>
            </a:endParaRPr>
          </a:p>
        </p:txBody>
      </p:sp>
      <p:sp>
        <p:nvSpPr>
          <p:cNvPr id="586" name="Google Shape;586;p36"/>
          <p:cNvSpPr txBox="1"/>
          <p:nvPr/>
        </p:nvSpPr>
        <p:spPr>
          <a:xfrm>
            <a:off x="7217512" y="4626975"/>
            <a:ext cx="1715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FFFFFF"/>
                </a:solidFill>
                <a:latin typeface="Golos Text Medium"/>
                <a:ea typeface="Golos Text Medium"/>
                <a:cs typeface="Golos Text Medium"/>
                <a:sym typeface="Golos Text Medium"/>
              </a:rPr>
              <a:t>max_pooling2d_3</a:t>
            </a:r>
            <a:endParaRPr>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590" name="Shape 590"/>
        <p:cNvGrpSpPr/>
        <p:nvPr/>
      </p:nvGrpSpPr>
      <p:grpSpPr>
        <a:xfrm>
          <a:off x="0" y="0"/>
          <a:ext cx="0" cy="0"/>
          <a:chOff x="0" y="0"/>
          <a:chExt cx="0" cy="0"/>
        </a:xfrm>
      </p:grpSpPr>
      <p:pic>
        <p:nvPicPr>
          <p:cNvPr id="591" name="Google Shape;591;p37"/>
          <p:cNvPicPr preferRelativeResize="0"/>
          <p:nvPr/>
        </p:nvPicPr>
        <p:blipFill>
          <a:blip r:embed="rId3">
            <a:alphaModFix/>
          </a:blip>
          <a:stretch>
            <a:fillRect/>
          </a:stretch>
        </p:blipFill>
        <p:spPr>
          <a:xfrm>
            <a:off x="120078" y="199225"/>
            <a:ext cx="4498848" cy="4572001"/>
          </a:xfrm>
          <a:prstGeom prst="rect">
            <a:avLst/>
          </a:prstGeom>
          <a:noFill/>
          <a:ln>
            <a:noFill/>
          </a:ln>
        </p:spPr>
      </p:pic>
      <p:pic>
        <p:nvPicPr>
          <p:cNvPr id="592" name="Google Shape;592;p37"/>
          <p:cNvPicPr preferRelativeResize="0"/>
          <p:nvPr/>
        </p:nvPicPr>
        <p:blipFill>
          <a:blip r:embed="rId4">
            <a:alphaModFix/>
          </a:blip>
          <a:stretch>
            <a:fillRect/>
          </a:stretch>
        </p:blipFill>
        <p:spPr>
          <a:xfrm>
            <a:off x="4522715" y="199225"/>
            <a:ext cx="4498520" cy="4572001"/>
          </a:xfrm>
          <a:prstGeom prst="rect">
            <a:avLst/>
          </a:prstGeom>
          <a:noFill/>
          <a:ln>
            <a:noFill/>
          </a:ln>
        </p:spPr>
      </p:pic>
      <p:sp>
        <p:nvSpPr>
          <p:cNvPr id="593" name="Google Shape;593;p37"/>
          <p:cNvSpPr txBox="1"/>
          <p:nvPr/>
        </p:nvSpPr>
        <p:spPr>
          <a:xfrm>
            <a:off x="1210302" y="4482575"/>
            <a:ext cx="2318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FFFFF"/>
                </a:solidFill>
                <a:latin typeface="Golos Text Medium"/>
                <a:ea typeface="Golos Text Medium"/>
                <a:cs typeface="Golos Text Medium"/>
                <a:sym typeface="Golos Text Medium"/>
              </a:rPr>
              <a:t>Data Upload Page</a:t>
            </a:r>
            <a:endParaRPr sz="1800">
              <a:solidFill>
                <a:srgbClr val="FFFFFF"/>
              </a:solidFill>
              <a:latin typeface="Golos Text Medium"/>
              <a:ea typeface="Golos Text Medium"/>
              <a:cs typeface="Golos Text Medium"/>
              <a:sym typeface="Golos Text Medium"/>
            </a:endParaRPr>
          </a:p>
        </p:txBody>
      </p:sp>
      <p:sp>
        <p:nvSpPr>
          <p:cNvPr id="594" name="Google Shape;594;p37"/>
          <p:cNvSpPr txBox="1"/>
          <p:nvPr/>
        </p:nvSpPr>
        <p:spPr>
          <a:xfrm>
            <a:off x="4715473" y="4482575"/>
            <a:ext cx="4113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FFFFF"/>
                </a:solidFill>
                <a:latin typeface="Golos Text Medium"/>
                <a:ea typeface="Golos Text Medium"/>
                <a:cs typeface="Golos Text Medium"/>
                <a:sym typeface="Golos Text Medium"/>
              </a:rPr>
              <a:t>Attention Maps Results Page</a:t>
            </a:r>
            <a:endParaRPr sz="18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598" name="Shape 598"/>
        <p:cNvGrpSpPr/>
        <p:nvPr/>
      </p:nvGrpSpPr>
      <p:grpSpPr>
        <a:xfrm>
          <a:off x="0" y="0"/>
          <a:ext cx="0" cy="0"/>
          <a:chOff x="0" y="0"/>
          <a:chExt cx="0" cy="0"/>
        </a:xfrm>
      </p:grpSpPr>
      <p:sp>
        <p:nvSpPr>
          <p:cNvPr id="599" name="Google Shape;599;p38"/>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Limitations</a:t>
            </a:r>
            <a:endParaRPr sz="3000">
              <a:solidFill>
                <a:srgbClr val="FFFFFF"/>
              </a:solidFill>
              <a:latin typeface="Golos Text Medium"/>
              <a:ea typeface="Golos Text Medium"/>
              <a:cs typeface="Golos Text Medium"/>
              <a:sym typeface="Golos Text Medium"/>
            </a:endParaRPr>
          </a:p>
        </p:txBody>
      </p:sp>
      <p:grpSp>
        <p:nvGrpSpPr>
          <p:cNvPr id="600" name="Google Shape;600;p38"/>
          <p:cNvGrpSpPr/>
          <p:nvPr/>
        </p:nvGrpSpPr>
        <p:grpSpPr>
          <a:xfrm>
            <a:off x="1524212" y="1819446"/>
            <a:ext cx="1031447" cy="731515"/>
            <a:chOff x="3954432" y="2942999"/>
            <a:chExt cx="378249" cy="265909"/>
          </a:xfrm>
        </p:grpSpPr>
        <p:sp>
          <p:nvSpPr>
            <p:cNvPr id="601" name="Google Shape;601;p38"/>
            <p:cNvSpPr/>
            <p:nvPr/>
          </p:nvSpPr>
          <p:spPr>
            <a:xfrm>
              <a:off x="3954432" y="2981207"/>
              <a:ext cx="378249" cy="227700"/>
            </a:xfrm>
            <a:custGeom>
              <a:rect b="b" l="l" r="r" t="t"/>
              <a:pathLst>
                <a:path extrusionOk="0" h="8671" w="14404">
                  <a:moveTo>
                    <a:pt x="7207" y="0"/>
                  </a:moveTo>
                  <a:cubicBezTo>
                    <a:pt x="6346" y="0"/>
                    <a:pt x="5054" y="546"/>
                    <a:pt x="3388" y="1637"/>
                  </a:cubicBezTo>
                  <a:cubicBezTo>
                    <a:pt x="2307" y="2345"/>
                    <a:pt x="1264" y="3110"/>
                    <a:pt x="259" y="3924"/>
                  </a:cubicBezTo>
                  <a:cubicBezTo>
                    <a:pt x="0" y="4134"/>
                    <a:pt x="0" y="4527"/>
                    <a:pt x="259" y="4747"/>
                  </a:cubicBezTo>
                  <a:cubicBezTo>
                    <a:pt x="1264" y="5560"/>
                    <a:pt x="2307" y="6326"/>
                    <a:pt x="3388" y="7034"/>
                  </a:cubicBezTo>
                  <a:cubicBezTo>
                    <a:pt x="5063" y="8125"/>
                    <a:pt x="6346" y="8671"/>
                    <a:pt x="7207" y="8671"/>
                  </a:cubicBezTo>
                  <a:cubicBezTo>
                    <a:pt x="8059" y="8671"/>
                    <a:pt x="9351" y="8116"/>
                    <a:pt x="11025" y="7034"/>
                  </a:cubicBezTo>
                  <a:cubicBezTo>
                    <a:pt x="12107" y="6326"/>
                    <a:pt x="13150" y="5560"/>
                    <a:pt x="14145" y="4747"/>
                  </a:cubicBezTo>
                  <a:cubicBezTo>
                    <a:pt x="14404" y="4536"/>
                    <a:pt x="14404" y="4134"/>
                    <a:pt x="14145" y="3924"/>
                  </a:cubicBezTo>
                  <a:cubicBezTo>
                    <a:pt x="13150" y="3110"/>
                    <a:pt x="12107" y="2345"/>
                    <a:pt x="11025" y="1637"/>
                  </a:cubicBezTo>
                  <a:cubicBezTo>
                    <a:pt x="9351" y="546"/>
                    <a:pt x="8059" y="0"/>
                    <a:pt x="7207" y="0"/>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3954432" y="2980944"/>
              <a:ext cx="208111" cy="227727"/>
            </a:xfrm>
            <a:custGeom>
              <a:rect b="b" l="l" r="r" t="t"/>
              <a:pathLst>
                <a:path extrusionOk="0" h="8672" w="7925">
                  <a:moveTo>
                    <a:pt x="7207" y="1"/>
                  </a:moveTo>
                  <a:cubicBezTo>
                    <a:pt x="6346" y="1"/>
                    <a:pt x="5063" y="556"/>
                    <a:pt x="3379" y="1637"/>
                  </a:cubicBezTo>
                  <a:cubicBezTo>
                    <a:pt x="2297" y="2345"/>
                    <a:pt x="1264" y="3111"/>
                    <a:pt x="259" y="3934"/>
                  </a:cubicBezTo>
                  <a:cubicBezTo>
                    <a:pt x="0" y="4144"/>
                    <a:pt x="0" y="4537"/>
                    <a:pt x="259" y="4747"/>
                  </a:cubicBezTo>
                  <a:cubicBezTo>
                    <a:pt x="1264" y="5561"/>
                    <a:pt x="2297" y="6326"/>
                    <a:pt x="3379" y="7044"/>
                  </a:cubicBezTo>
                  <a:cubicBezTo>
                    <a:pt x="5054" y="8126"/>
                    <a:pt x="6346" y="8671"/>
                    <a:pt x="7207" y="8671"/>
                  </a:cubicBezTo>
                  <a:cubicBezTo>
                    <a:pt x="7446" y="8671"/>
                    <a:pt x="7685" y="8633"/>
                    <a:pt x="7925" y="8575"/>
                  </a:cubicBezTo>
                  <a:cubicBezTo>
                    <a:pt x="7121" y="8374"/>
                    <a:pt x="6078" y="7858"/>
                    <a:pt x="4814" y="7044"/>
                  </a:cubicBezTo>
                  <a:cubicBezTo>
                    <a:pt x="3733" y="6326"/>
                    <a:pt x="2699" y="5570"/>
                    <a:pt x="1694" y="4747"/>
                  </a:cubicBezTo>
                  <a:cubicBezTo>
                    <a:pt x="1436" y="4537"/>
                    <a:pt x="1436" y="4144"/>
                    <a:pt x="1694" y="3934"/>
                  </a:cubicBezTo>
                  <a:cubicBezTo>
                    <a:pt x="2699" y="3111"/>
                    <a:pt x="3733" y="2345"/>
                    <a:pt x="4814" y="1637"/>
                  </a:cubicBezTo>
                  <a:cubicBezTo>
                    <a:pt x="6078" y="824"/>
                    <a:pt x="7121" y="307"/>
                    <a:pt x="7925" y="106"/>
                  </a:cubicBezTo>
                  <a:cubicBezTo>
                    <a:pt x="7685" y="39"/>
                    <a:pt x="7446" y="10"/>
                    <a:pt x="7207"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4034604" y="3013270"/>
              <a:ext cx="190516" cy="163232"/>
            </a:xfrm>
            <a:custGeom>
              <a:rect b="b" l="l" r="r" t="t"/>
              <a:pathLst>
                <a:path extrusionOk="0" h="6216" w="7255">
                  <a:moveTo>
                    <a:pt x="4127" y="0"/>
                  </a:moveTo>
                  <a:cubicBezTo>
                    <a:pt x="3364" y="0"/>
                    <a:pt x="2587" y="283"/>
                    <a:pt x="1953" y="913"/>
                  </a:cubicBezTo>
                  <a:cubicBezTo>
                    <a:pt x="0" y="2866"/>
                    <a:pt x="1388" y="6215"/>
                    <a:pt x="4154" y="6215"/>
                  </a:cubicBezTo>
                  <a:cubicBezTo>
                    <a:pt x="5857" y="6206"/>
                    <a:pt x="7245" y="4818"/>
                    <a:pt x="7255" y="3105"/>
                  </a:cubicBezTo>
                  <a:cubicBezTo>
                    <a:pt x="7255" y="1239"/>
                    <a:pt x="5724" y="0"/>
                    <a:pt x="4127" y="0"/>
                  </a:cubicBez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4062256" y="3013349"/>
              <a:ext cx="96768" cy="163101"/>
            </a:xfrm>
            <a:custGeom>
              <a:rect b="b" l="l" r="r" t="t"/>
              <a:pathLst>
                <a:path extrusionOk="0" h="6211" w="3685">
                  <a:moveTo>
                    <a:pt x="3088" y="0"/>
                  </a:moveTo>
                  <a:cubicBezTo>
                    <a:pt x="1418" y="0"/>
                    <a:pt x="0" y="1363"/>
                    <a:pt x="0" y="3102"/>
                  </a:cubicBezTo>
                  <a:cubicBezTo>
                    <a:pt x="0" y="4852"/>
                    <a:pt x="1423" y="6210"/>
                    <a:pt x="3097" y="6210"/>
                  </a:cubicBezTo>
                  <a:cubicBezTo>
                    <a:pt x="3290" y="6210"/>
                    <a:pt x="3487" y="6192"/>
                    <a:pt x="3685" y="6155"/>
                  </a:cubicBezTo>
                  <a:cubicBezTo>
                    <a:pt x="2230" y="5868"/>
                    <a:pt x="1177" y="4585"/>
                    <a:pt x="1177" y="3102"/>
                  </a:cubicBezTo>
                  <a:cubicBezTo>
                    <a:pt x="1177" y="1618"/>
                    <a:pt x="2230" y="346"/>
                    <a:pt x="3685" y="58"/>
                  </a:cubicBezTo>
                  <a:cubicBezTo>
                    <a:pt x="3483" y="19"/>
                    <a:pt x="3284" y="0"/>
                    <a:pt x="3088"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4088647" y="3053763"/>
              <a:ext cx="96007" cy="82273"/>
            </a:xfrm>
            <a:custGeom>
              <a:rect b="b" l="l" r="r" t="t"/>
              <a:pathLst>
                <a:path extrusionOk="0" h="3133" w="3656">
                  <a:moveTo>
                    <a:pt x="2081" y="1"/>
                  </a:moveTo>
                  <a:cubicBezTo>
                    <a:pt x="1697" y="1"/>
                    <a:pt x="1305" y="143"/>
                    <a:pt x="986" y="462"/>
                  </a:cubicBezTo>
                  <a:cubicBezTo>
                    <a:pt x="0" y="1448"/>
                    <a:pt x="699" y="3132"/>
                    <a:pt x="2096" y="3132"/>
                  </a:cubicBezTo>
                  <a:cubicBezTo>
                    <a:pt x="2957" y="3132"/>
                    <a:pt x="3656" y="2434"/>
                    <a:pt x="3656" y="1563"/>
                  </a:cubicBezTo>
                  <a:cubicBezTo>
                    <a:pt x="3656" y="624"/>
                    <a:pt x="2885" y="1"/>
                    <a:pt x="2081" y="1"/>
                  </a:cubicBezTo>
                  <a:close/>
                </a:path>
              </a:pathLst>
            </a:custGeom>
            <a:solidFill>
              <a:srgbClr val="455F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4102696" y="3053868"/>
              <a:ext cx="57089" cy="82246"/>
            </a:xfrm>
            <a:custGeom>
              <a:rect b="b" l="l" r="r" t="t"/>
              <a:pathLst>
                <a:path extrusionOk="0" h="3132" w="2174">
                  <a:moveTo>
                    <a:pt x="1567" y="1"/>
                  </a:moveTo>
                  <a:cubicBezTo>
                    <a:pt x="740" y="1"/>
                    <a:pt x="1" y="667"/>
                    <a:pt x="1" y="1568"/>
                  </a:cubicBezTo>
                  <a:cubicBezTo>
                    <a:pt x="1" y="2467"/>
                    <a:pt x="734" y="3131"/>
                    <a:pt x="1558" y="3131"/>
                  </a:cubicBezTo>
                  <a:cubicBezTo>
                    <a:pt x="1761" y="3131"/>
                    <a:pt x="1969" y="3091"/>
                    <a:pt x="2173" y="3004"/>
                  </a:cubicBezTo>
                  <a:cubicBezTo>
                    <a:pt x="1590" y="2765"/>
                    <a:pt x="1216" y="2190"/>
                    <a:pt x="1216" y="1559"/>
                  </a:cubicBezTo>
                  <a:cubicBezTo>
                    <a:pt x="1216" y="937"/>
                    <a:pt x="1590" y="372"/>
                    <a:pt x="2173" y="123"/>
                  </a:cubicBezTo>
                  <a:cubicBezTo>
                    <a:pt x="1972" y="39"/>
                    <a:pt x="1767" y="1"/>
                    <a:pt x="1567"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4260807" y="2996411"/>
              <a:ext cx="38051" cy="26207"/>
            </a:xfrm>
            <a:custGeom>
              <a:rect b="b" l="l" r="r" t="t"/>
              <a:pathLst>
                <a:path extrusionOk="0" h="998" w="1449">
                  <a:moveTo>
                    <a:pt x="331" y="0"/>
                  </a:moveTo>
                  <a:cubicBezTo>
                    <a:pt x="136" y="0"/>
                    <a:pt x="0" y="272"/>
                    <a:pt x="201" y="416"/>
                  </a:cubicBezTo>
                  <a:cubicBezTo>
                    <a:pt x="440" y="579"/>
                    <a:pt x="698" y="761"/>
                    <a:pt x="957" y="943"/>
                  </a:cubicBezTo>
                  <a:cubicBezTo>
                    <a:pt x="1006" y="981"/>
                    <a:pt x="1057" y="998"/>
                    <a:pt x="1104" y="998"/>
                  </a:cubicBezTo>
                  <a:cubicBezTo>
                    <a:pt x="1304" y="998"/>
                    <a:pt x="1449" y="707"/>
                    <a:pt x="1225" y="560"/>
                  </a:cubicBezTo>
                  <a:cubicBezTo>
                    <a:pt x="966" y="378"/>
                    <a:pt x="708" y="196"/>
                    <a:pt x="449" y="34"/>
                  </a:cubicBezTo>
                  <a:cubicBezTo>
                    <a:pt x="409" y="10"/>
                    <a:pt x="369" y="0"/>
                    <a:pt x="331" y="0"/>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4020528" y="2942999"/>
              <a:ext cx="229381" cy="58323"/>
            </a:xfrm>
            <a:custGeom>
              <a:rect b="b" l="l" r="r" t="t"/>
              <a:pathLst>
                <a:path extrusionOk="0" h="2221" w="8735">
                  <a:moveTo>
                    <a:pt x="4690" y="0"/>
                  </a:moveTo>
                  <a:cubicBezTo>
                    <a:pt x="3551" y="0"/>
                    <a:pt x="2077" y="584"/>
                    <a:pt x="192" y="1790"/>
                  </a:cubicBezTo>
                  <a:cubicBezTo>
                    <a:pt x="0" y="1914"/>
                    <a:pt x="87" y="2211"/>
                    <a:pt x="316" y="2221"/>
                  </a:cubicBezTo>
                  <a:cubicBezTo>
                    <a:pt x="355" y="2211"/>
                    <a:pt x="402" y="2202"/>
                    <a:pt x="441" y="2182"/>
                  </a:cubicBezTo>
                  <a:cubicBezTo>
                    <a:pt x="2249" y="1024"/>
                    <a:pt x="3637" y="460"/>
                    <a:pt x="4680" y="460"/>
                  </a:cubicBezTo>
                  <a:cubicBezTo>
                    <a:pt x="5599" y="460"/>
                    <a:pt x="6767" y="890"/>
                    <a:pt x="8269" y="1780"/>
                  </a:cubicBezTo>
                  <a:cubicBezTo>
                    <a:pt x="8312" y="1805"/>
                    <a:pt x="8353" y="1815"/>
                    <a:pt x="8392" y="1815"/>
                  </a:cubicBezTo>
                  <a:cubicBezTo>
                    <a:pt x="8600" y="1815"/>
                    <a:pt x="8734" y="1515"/>
                    <a:pt x="8508" y="1379"/>
                  </a:cubicBezTo>
                  <a:cubicBezTo>
                    <a:pt x="6939" y="450"/>
                    <a:pt x="5685" y="0"/>
                    <a:pt x="4690" y="0"/>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4153719" y="3056337"/>
              <a:ext cx="33193" cy="28440"/>
            </a:xfrm>
            <a:custGeom>
              <a:rect b="b" l="l" r="r" t="t"/>
              <a:pathLst>
                <a:path extrusionOk="0" h="1083" w="1264">
                  <a:moveTo>
                    <a:pt x="542" y="1"/>
                  </a:moveTo>
                  <a:cubicBezTo>
                    <a:pt x="266" y="1"/>
                    <a:pt x="1" y="217"/>
                    <a:pt x="1" y="546"/>
                  </a:cubicBezTo>
                  <a:cubicBezTo>
                    <a:pt x="1" y="843"/>
                    <a:pt x="240" y="1082"/>
                    <a:pt x="537" y="1082"/>
                  </a:cubicBezTo>
                  <a:cubicBezTo>
                    <a:pt x="1025" y="1082"/>
                    <a:pt x="1264" y="498"/>
                    <a:pt x="919" y="163"/>
                  </a:cubicBezTo>
                  <a:cubicBezTo>
                    <a:pt x="810" y="51"/>
                    <a:pt x="675" y="1"/>
                    <a:pt x="542"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8"/>
          <p:cNvGrpSpPr/>
          <p:nvPr/>
        </p:nvGrpSpPr>
        <p:grpSpPr>
          <a:xfrm>
            <a:off x="6622906" y="1728003"/>
            <a:ext cx="962539" cy="914388"/>
            <a:chOff x="4718468" y="2306984"/>
            <a:chExt cx="364294" cy="351552"/>
          </a:xfrm>
        </p:grpSpPr>
        <p:sp>
          <p:nvSpPr>
            <p:cNvPr id="611" name="Google Shape;611;p38"/>
            <p:cNvSpPr/>
            <p:nvPr/>
          </p:nvSpPr>
          <p:spPr>
            <a:xfrm>
              <a:off x="4718468" y="2472869"/>
              <a:ext cx="55593" cy="57195"/>
            </a:xfrm>
            <a:custGeom>
              <a:rect b="b" l="l" r="r" t="t"/>
              <a:pathLst>
                <a:path extrusionOk="0" h="2177" w="2116">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4764392" y="2405927"/>
              <a:ext cx="318370" cy="252610"/>
            </a:xfrm>
            <a:custGeom>
              <a:rect b="b" l="l" r="r" t="t"/>
              <a:pathLst>
                <a:path extrusionOk="0" h="9615" w="12118">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rgbClr val="AAB6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4764760" y="2495595"/>
              <a:ext cx="318002" cy="162574"/>
            </a:xfrm>
            <a:custGeom>
              <a:rect b="b" l="l" r="r" t="t"/>
              <a:pathLst>
                <a:path extrusionOk="0" h="6188" w="12104">
                  <a:moveTo>
                    <a:pt x="11285" y="1"/>
                  </a:moveTo>
                  <a:lnTo>
                    <a:pt x="11285" y="507"/>
                  </a:lnTo>
                  <a:cubicBezTo>
                    <a:pt x="11285" y="1131"/>
                    <a:pt x="10890" y="1686"/>
                    <a:pt x="10293" y="1887"/>
                  </a:cubicBezTo>
                  <a:cubicBezTo>
                    <a:pt x="10030" y="1970"/>
                    <a:pt x="9794" y="2144"/>
                    <a:pt x="9621" y="2366"/>
                  </a:cubicBezTo>
                  <a:cubicBezTo>
                    <a:pt x="9413" y="2643"/>
                    <a:pt x="9163" y="2893"/>
                    <a:pt x="8885" y="3108"/>
                  </a:cubicBezTo>
                  <a:cubicBezTo>
                    <a:pt x="8559" y="3365"/>
                    <a:pt x="8337" y="3739"/>
                    <a:pt x="8275" y="4155"/>
                  </a:cubicBezTo>
                  <a:cubicBezTo>
                    <a:pt x="8226" y="4454"/>
                    <a:pt x="8192" y="4766"/>
                    <a:pt x="8171" y="4988"/>
                  </a:cubicBezTo>
                  <a:cubicBezTo>
                    <a:pt x="8150" y="5161"/>
                    <a:pt x="8004" y="5293"/>
                    <a:pt x="7831" y="5293"/>
                  </a:cubicBezTo>
                  <a:lnTo>
                    <a:pt x="7137" y="5293"/>
                  </a:lnTo>
                  <a:cubicBezTo>
                    <a:pt x="6999" y="5293"/>
                    <a:pt x="6874" y="5189"/>
                    <a:pt x="6853" y="5050"/>
                  </a:cubicBezTo>
                  <a:lnTo>
                    <a:pt x="6687" y="4183"/>
                  </a:lnTo>
                  <a:cubicBezTo>
                    <a:pt x="6674" y="4125"/>
                    <a:pt x="6619" y="4085"/>
                    <a:pt x="6562" y="4085"/>
                  </a:cubicBezTo>
                  <a:cubicBezTo>
                    <a:pt x="6557" y="4085"/>
                    <a:pt x="6552" y="4085"/>
                    <a:pt x="6548" y="4086"/>
                  </a:cubicBezTo>
                  <a:cubicBezTo>
                    <a:pt x="6118" y="4155"/>
                    <a:pt x="5681" y="4183"/>
                    <a:pt x="5244" y="4183"/>
                  </a:cubicBezTo>
                  <a:cubicBezTo>
                    <a:pt x="4925" y="4183"/>
                    <a:pt x="4599" y="4169"/>
                    <a:pt x="4280" y="4135"/>
                  </a:cubicBezTo>
                  <a:cubicBezTo>
                    <a:pt x="4272" y="4133"/>
                    <a:pt x="4264" y="4132"/>
                    <a:pt x="4256" y="4132"/>
                  </a:cubicBezTo>
                  <a:cubicBezTo>
                    <a:pt x="4204" y="4132"/>
                    <a:pt x="4161" y="4170"/>
                    <a:pt x="4155" y="4225"/>
                  </a:cubicBezTo>
                  <a:lnTo>
                    <a:pt x="3995" y="5057"/>
                  </a:lnTo>
                  <a:cubicBezTo>
                    <a:pt x="3968" y="5196"/>
                    <a:pt x="3843" y="5293"/>
                    <a:pt x="3704" y="5293"/>
                  </a:cubicBezTo>
                  <a:lnTo>
                    <a:pt x="2733" y="5293"/>
                  </a:lnTo>
                  <a:cubicBezTo>
                    <a:pt x="2594" y="5293"/>
                    <a:pt x="2469" y="5196"/>
                    <a:pt x="2442" y="5057"/>
                  </a:cubicBezTo>
                  <a:lnTo>
                    <a:pt x="2157" y="3566"/>
                  </a:lnTo>
                  <a:cubicBezTo>
                    <a:pt x="2150" y="3531"/>
                    <a:pt x="2130" y="3503"/>
                    <a:pt x="2095" y="3483"/>
                  </a:cubicBezTo>
                  <a:cubicBezTo>
                    <a:pt x="937" y="2865"/>
                    <a:pt x="146" y="1832"/>
                    <a:pt x="14" y="382"/>
                  </a:cubicBezTo>
                  <a:cubicBezTo>
                    <a:pt x="7" y="417"/>
                    <a:pt x="7" y="451"/>
                    <a:pt x="7" y="493"/>
                  </a:cubicBezTo>
                  <a:lnTo>
                    <a:pt x="7" y="500"/>
                  </a:lnTo>
                  <a:cubicBezTo>
                    <a:pt x="7" y="535"/>
                    <a:pt x="0" y="569"/>
                    <a:pt x="0" y="604"/>
                  </a:cubicBezTo>
                  <a:lnTo>
                    <a:pt x="0" y="639"/>
                  </a:lnTo>
                  <a:lnTo>
                    <a:pt x="0" y="715"/>
                  </a:lnTo>
                  <a:lnTo>
                    <a:pt x="0" y="840"/>
                  </a:lnTo>
                  <a:cubicBezTo>
                    <a:pt x="0" y="1041"/>
                    <a:pt x="14" y="1249"/>
                    <a:pt x="35" y="1450"/>
                  </a:cubicBezTo>
                  <a:cubicBezTo>
                    <a:pt x="63" y="1679"/>
                    <a:pt x="111" y="1908"/>
                    <a:pt x="180" y="2130"/>
                  </a:cubicBezTo>
                  <a:lnTo>
                    <a:pt x="194" y="2165"/>
                  </a:lnTo>
                  <a:cubicBezTo>
                    <a:pt x="201" y="2192"/>
                    <a:pt x="215" y="2220"/>
                    <a:pt x="222" y="2255"/>
                  </a:cubicBezTo>
                  <a:lnTo>
                    <a:pt x="236" y="2290"/>
                  </a:lnTo>
                  <a:cubicBezTo>
                    <a:pt x="264" y="2366"/>
                    <a:pt x="291" y="2435"/>
                    <a:pt x="319" y="2511"/>
                  </a:cubicBezTo>
                  <a:lnTo>
                    <a:pt x="333" y="2532"/>
                  </a:lnTo>
                  <a:cubicBezTo>
                    <a:pt x="347" y="2574"/>
                    <a:pt x="361" y="2609"/>
                    <a:pt x="382" y="2643"/>
                  </a:cubicBezTo>
                  <a:lnTo>
                    <a:pt x="389" y="2657"/>
                  </a:lnTo>
                  <a:cubicBezTo>
                    <a:pt x="402" y="2692"/>
                    <a:pt x="423" y="2720"/>
                    <a:pt x="437" y="2754"/>
                  </a:cubicBezTo>
                  <a:lnTo>
                    <a:pt x="444" y="2768"/>
                  </a:lnTo>
                  <a:cubicBezTo>
                    <a:pt x="465" y="2803"/>
                    <a:pt x="479" y="2837"/>
                    <a:pt x="500" y="2872"/>
                  </a:cubicBezTo>
                  <a:lnTo>
                    <a:pt x="513" y="2893"/>
                  </a:lnTo>
                  <a:cubicBezTo>
                    <a:pt x="569" y="2997"/>
                    <a:pt x="638" y="3101"/>
                    <a:pt x="708" y="3198"/>
                  </a:cubicBezTo>
                  <a:lnTo>
                    <a:pt x="728" y="3226"/>
                  </a:lnTo>
                  <a:lnTo>
                    <a:pt x="784" y="3295"/>
                  </a:lnTo>
                  <a:lnTo>
                    <a:pt x="805" y="3323"/>
                  </a:lnTo>
                  <a:cubicBezTo>
                    <a:pt x="826" y="3351"/>
                    <a:pt x="853" y="3385"/>
                    <a:pt x="874" y="3406"/>
                  </a:cubicBezTo>
                  <a:cubicBezTo>
                    <a:pt x="902" y="3441"/>
                    <a:pt x="923" y="3469"/>
                    <a:pt x="950" y="3496"/>
                  </a:cubicBezTo>
                  <a:lnTo>
                    <a:pt x="978" y="3524"/>
                  </a:lnTo>
                  <a:lnTo>
                    <a:pt x="1034" y="3587"/>
                  </a:lnTo>
                  <a:lnTo>
                    <a:pt x="1054" y="3607"/>
                  </a:lnTo>
                  <a:cubicBezTo>
                    <a:pt x="1082" y="3635"/>
                    <a:pt x="1110" y="3663"/>
                    <a:pt x="1138" y="3698"/>
                  </a:cubicBezTo>
                  <a:cubicBezTo>
                    <a:pt x="1172" y="3725"/>
                    <a:pt x="1200" y="3753"/>
                    <a:pt x="1235" y="3781"/>
                  </a:cubicBezTo>
                  <a:cubicBezTo>
                    <a:pt x="1297" y="3843"/>
                    <a:pt x="1367" y="3899"/>
                    <a:pt x="1436" y="3954"/>
                  </a:cubicBezTo>
                  <a:cubicBezTo>
                    <a:pt x="1505" y="4010"/>
                    <a:pt x="1575" y="4058"/>
                    <a:pt x="1644" y="4107"/>
                  </a:cubicBezTo>
                  <a:lnTo>
                    <a:pt x="1755" y="4183"/>
                  </a:lnTo>
                  <a:lnTo>
                    <a:pt x="1859" y="4246"/>
                  </a:lnTo>
                  <a:lnTo>
                    <a:pt x="1887" y="4266"/>
                  </a:lnTo>
                  <a:lnTo>
                    <a:pt x="1963" y="4315"/>
                  </a:lnTo>
                  <a:lnTo>
                    <a:pt x="1998" y="4329"/>
                  </a:lnTo>
                  <a:lnTo>
                    <a:pt x="2102" y="4391"/>
                  </a:lnTo>
                  <a:cubicBezTo>
                    <a:pt x="2116" y="4398"/>
                    <a:pt x="2130" y="4405"/>
                    <a:pt x="2143" y="4419"/>
                  </a:cubicBezTo>
                  <a:lnTo>
                    <a:pt x="2143" y="4426"/>
                  </a:lnTo>
                  <a:cubicBezTo>
                    <a:pt x="2143" y="4433"/>
                    <a:pt x="2143" y="4440"/>
                    <a:pt x="2150" y="4440"/>
                  </a:cubicBezTo>
                  <a:lnTo>
                    <a:pt x="2150" y="4447"/>
                  </a:lnTo>
                  <a:cubicBezTo>
                    <a:pt x="2150" y="4454"/>
                    <a:pt x="2157" y="4461"/>
                    <a:pt x="2157" y="4467"/>
                  </a:cubicBezTo>
                  <a:lnTo>
                    <a:pt x="2442" y="5959"/>
                  </a:lnTo>
                  <a:cubicBezTo>
                    <a:pt x="2442" y="5973"/>
                    <a:pt x="2449" y="5993"/>
                    <a:pt x="2456" y="6007"/>
                  </a:cubicBezTo>
                  <a:cubicBezTo>
                    <a:pt x="2456" y="6014"/>
                    <a:pt x="2462" y="6021"/>
                    <a:pt x="2469" y="6035"/>
                  </a:cubicBezTo>
                  <a:lnTo>
                    <a:pt x="2476" y="6056"/>
                  </a:lnTo>
                  <a:lnTo>
                    <a:pt x="2490" y="6077"/>
                  </a:lnTo>
                  <a:lnTo>
                    <a:pt x="2511" y="6097"/>
                  </a:lnTo>
                  <a:lnTo>
                    <a:pt x="2525" y="6118"/>
                  </a:lnTo>
                  <a:lnTo>
                    <a:pt x="2532" y="6125"/>
                  </a:lnTo>
                  <a:lnTo>
                    <a:pt x="2553" y="6139"/>
                  </a:lnTo>
                  <a:lnTo>
                    <a:pt x="2560" y="6139"/>
                  </a:lnTo>
                  <a:lnTo>
                    <a:pt x="2573" y="6153"/>
                  </a:lnTo>
                  <a:lnTo>
                    <a:pt x="2580" y="6160"/>
                  </a:lnTo>
                  <a:lnTo>
                    <a:pt x="2608" y="6174"/>
                  </a:lnTo>
                  <a:lnTo>
                    <a:pt x="2636" y="6181"/>
                  </a:lnTo>
                  <a:lnTo>
                    <a:pt x="2643" y="6181"/>
                  </a:lnTo>
                  <a:lnTo>
                    <a:pt x="2664" y="6188"/>
                  </a:lnTo>
                  <a:lnTo>
                    <a:pt x="3704" y="6188"/>
                  </a:lnTo>
                  <a:cubicBezTo>
                    <a:pt x="3843" y="6188"/>
                    <a:pt x="3968" y="6084"/>
                    <a:pt x="3995" y="5945"/>
                  </a:cubicBezTo>
                  <a:lnTo>
                    <a:pt x="4148" y="5119"/>
                  </a:lnTo>
                  <a:cubicBezTo>
                    <a:pt x="4148" y="5113"/>
                    <a:pt x="4155" y="5106"/>
                    <a:pt x="4155" y="5099"/>
                  </a:cubicBezTo>
                  <a:lnTo>
                    <a:pt x="4155" y="5092"/>
                  </a:lnTo>
                  <a:lnTo>
                    <a:pt x="4162" y="5078"/>
                  </a:lnTo>
                  <a:cubicBezTo>
                    <a:pt x="4169" y="5071"/>
                    <a:pt x="4169" y="5064"/>
                    <a:pt x="4176" y="5057"/>
                  </a:cubicBezTo>
                  <a:cubicBezTo>
                    <a:pt x="4190" y="5050"/>
                    <a:pt x="4203" y="5036"/>
                    <a:pt x="4217" y="5029"/>
                  </a:cubicBezTo>
                  <a:lnTo>
                    <a:pt x="4273" y="5029"/>
                  </a:lnTo>
                  <a:lnTo>
                    <a:pt x="4432" y="5050"/>
                  </a:lnTo>
                  <a:lnTo>
                    <a:pt x="4474" y="5050"/>
                  </a:lnTo>
                  <a:lnTo>
                    <a:pt x="4627" y="5064"/>
                  </a:lnTo>
                  <a:lnTo>
                    <a:pt x="4786" y="5071"/>
                  </a:lnTo>
                  <a:lnTo>
                    <a:pt x="4828" y="5071"/>
                  </a:lnTo>
                  <a:lnTo>
                    <a:pt x="4994" y="5078"/>
                  </a:lnTo>
                  <a:lnTo>
                    <a:pt x="5237" y="5078"/>
                  </a:lnTo>
                  <a:cubicBezTo>
                    <a:pt x="5348" y="5078"/>
                    <a:pt x="5459" y="5071"/>
                    <a:pt x="5563" y="5071"/>
                  </a:cubicBezTo>
                  <a:lnTo>
                    <a:pt x="5736" y="5064"/>
                  </a:lnTo>
                  <a:lnTo>
                    <a:pt x="5750" y="5064"/>
                  </a:lnTo>
                  <a:lnTo>
                    <a:pt x="5903" y="5050"/>
                  </a:lnTo>
                  <a:cubicBezTo>
                    <a:pt x="6014" y="5043"/>
                    <a:pt x="6125" y="5029"/>
                    <a:pt x="6236" y="5022"/>
                  </a:cubicBezTo>
                  <a:lnTo>
                    <a:pt x="6388" y="5002"/>
                  </a:lnTo>
                  <a:lnTo>
                    <a:pt x="6458" y="4995"/>
                  </a:lnTo>
                  <a:lnTo>
                    <a:pt x="6541" y="4981"/>
                  </a:lnTo>
                  <a:cubicBezTo>
                    <a:pt x="6547" y="4980"/>
                    <a:pt x="6552" y="4980"/>
                    <a:pt x="6558" y="4980"/>
                  </a:cubicBezTo>
                  <a:cubicBezTo>
                    <a:pt x="6606" y="4980"/>
                    <a:pt x="6647" y="5007"/>
                    <a:pt x="6666" y="5050"/>
                  </a:cubicBezTo>
                  <a:cubicBezTo>
                    <a:pt x="6666" y="5057"/>
                    <a:pt x="6673" y="5064"/>
                    <a:pt x="6673" y="5071"/>
                  </a:cubicBezTo>
                  <a:lnTo>
                    <a:pt x="6756" y="5508"/>
                  </a:lnTo>
                  <a:lnTo>
                    <a:pt x="6846" y="5938"/>
                  </a:lnTo>
                  <a:cubicBezTo>
                    <a:pt x="6874" y="6077"/>
                    <a:pt x="6992" y="6181"/>
                    <a:pt x="7137" y="6181"/>
                  </a:cubicBezTo>
                  <a:lnTo>
                    <a:pt x="8178" y="6181"/>
                  </a:lnTo>
                  <a:lnTo>
                    <a:pt x="8199" y="6174"/>
                  </a:lnTo>
                  <a:lnTo>
                    <a:pt x="8206" y="6174"/>
                  </a:lnTo>
                  <a:lnTo>
                    <a:pt x="8233" y="6167"/>
                  </a:lnTo>
                  <a:lnTo>
                    <a:pt x="8254" y="6153"/>
                  </a:lnTo>
                  <a:lnTo>
                    <a:pt x="8261" y="6146"/>
                  </a:lnTo>
                  <a:lnTo>
                    <a:pt x="8282" y="6139"/>
                  </a:lnTo>
                  <a:lnTo>
                    <a:pt x="8289" y="6132"/>
                  </a:lnTo>
                  <a:lnTo>
                    <a:pt x="8303" y="6118"/>
                  </a:lnTo>
                  <a:lnTo>
                    <a:pt x="8310" y="6111"/>
                  </a:lnTo>
                  <a:lnTo>
                    <a:pt x="8330" y="6091"/>
                  </a:lnTo>
                  <a:lnTo>
                    <a:pt x="8337" y="6084"/>
                  </a:lnTo>
                  <a:cubicBezTo>
                    <a:pt x="8358" y="6056"/>
                    <a:pt x="8372" y="6028"/>
                    <a:pt x="8386" y="6000"/>
                  </a:cubicBezTo>
                  <a:cubicBezTo>
                    <a:pt x="8393" y="5986"/>
                    <a:pt x="8393" y="5966"/>
                    <a:pt x="8400" y="5952"/>
                  </a:cubicBezTo>
                  <a:lnTo>
                    <a:pt x="8462" y="5605"/>
                  </a:lnTo>
                  <a:lnTo>
                    <a:pt x="8532" y="5244"/>
                  </a:lnTo>
                  <a:lnTo>
                    <a:pt x="8573" y="5022"/>
                  </a:lnTo>
                  <a:lnTo>
                    <a:pt x="8691" y="4377"/>
                  </a:lnTo>
                  <a:lnTo>
                    <a:pt x="8705" y="4315"/>
                  </a:lnTo>
                  <a:lnTo>
                    <a:pt x="8754" y="4294"/>
                  </a:lnTo>
                  <a:lnTo>
                    <a:pt x="8823" y="4259"/>
                  </a:lnTo>
                  <a:lnTo>
                    <a:pt x="8892" y="4218"/>
                  </a:lnTo>
                  <a:lnTo>
                    <a:pt x="8955" y="4183"/>
                  </a:lnTo>
                  <a:lnTo>
                    <a:pt x="9031" y="4135"/>
                  </a:lnTo>
                  <a:lnTo>
                    <a:pt x="9093" y="4100"/>
                  </a:lnTo>
                  <a:lnTo>
                    <a:pt x="9163" y="4051"/>
                  </a:lnTo>
                  <a:lnTo>
                    <a:pt x="9232" y="4010"/>
                  </a:lnTo>
                  <a:lnTo>
                    <a:pt x="9295" y="3968"/>
                  </a:lnTo>
                  <a:lnTo>
                    <a:pt x="9357" y="3926"/>
                  </a:lnTo>
                  <a:lnTo>
                    <a:pt x="9426" y="3878"/>
                  </a:lnTo>
                  <a:lnTo>
                    <a:pt x="9482" y="3836"/>
                  </a:lnTo>
                  <a:lnTo>
                    <a:pt x="9544" y="3788"/>
                  </a:lnTo>
                  <a:lnTo>
                    <a:pt x="9600" y="3739"/>
                  </a:lnTo>
                  <a:lnTo>
                    <a:pt x="9669" y="3691"/>
                  </a:lnTo>
                  <a:lnTo>
                    <a:pt x="9725" y="3642"/>
                  </a:lnTo>
                  <a:lnTo>
                    <a:pt x="9780" y="3587"/>
                  </a:lnTo>
                  <a:lnTo>
                    <a:pt x="9836" y="3538"/>
                  </a:lnTo>
                  <a:lnTo>
                    <a:pt x="9891" y="3489"/>
                  </a:lnTo>
                  <a:lnTo>
                    <a:pt x="9947" y="3434"/>
                  </a:lnTo>
                  <a:lnTo>
                    <a:pt x="10002" y="3378"/>
                  </a:lnTo>
                  <a:lnTo>
                    <a:pt x="10051" y="3323"/>
                  </a:lnTo>
                  <a:lnTo>
                    <a:pt x="10106" y="3268"/>
                  </a:lnTo>
                  <a:lnTo>
                    <a:pt x="10148" y="3212"/>
                  </a:lnTo>
                  <a:lnTo>
                    <a:pt x="10203" y="3157"/>
                  </a:lnTo>
                  <a:lnTo>
                    <a:pt x="10245" y="3094"/>
                  </a:lnTo>
                  <a:lnTo>
                    <a:pt x="10293" y="3039"/>
                  </a:lnTo>
                  <a:lnTo>
                    <a:pt x="10335" y="2976"/>
                  </a:lnTo>
                  <a:cubicBezTo>
                    <a:pt x="10349" y="2955"/>
                    <a:pt x="10370" y="2935"/>
                    <a:pt x="10384" y="2914"/>
                  </a:cubicBezTo>
                  <a:lnTo>
                    <a:pt x="10425" y="2851"/>
                  </a:lnTo>
                  <a:cubicBezTo>
                    <a:pt x="10439" y="2831"/>
                    <a:pt x="10453" y="2810"/>
                    <a:pt x="10467" y="2789"/>
                  </a:cubicBezTo>
                  <a:cubicBezTo>
                    <a:pt x="10481" y="2768"/>
                    <a:pt x="10495" y="2733"/>
                    <a:pt x="10515" y="2706"/>
                  </a:cubicBezTo>
                  <a:cubicBezTo>
                    <a:pt x="10529" y="2685"/>
                    <a:pt x="10536" y="2678"/>
                    <a:pt x="10543" y="2657"/>
                  </a:cubicBezTo>
                  <a:cubicBezTo>
                    <a:pt x="10599" y="2567"/>
                    <a:pt x="10682" y="2505"/>
                    <a:pt x="10779" y="2470"/>
                  </a:cubicBezTo>
                  <a:lnTo>
                    <a:pt x="11251" y="2317"/>
                  </a:lnTo>
                  <a:lnTo>
                    <a:pt x="11708" y="2172"/>
                  </a:lnTo>
                  <a:cubicBezTo>
                    <a:pt x="11944" y="2095"/>
                    <a:pt x="12104" y="1880"/>
                    <a:pt x="12104" y="1631"/>
                  </a:cubicBezTo>
                  <a:lnTo>
                    <a:pt x="12104" y="680"/>
                  </a:lnTo>
                  <a:cubicBezTo>
                    <a:pt x="12104" y="597"/>
                    <a:pt x="12083" y="514"/>
                    <a:pt x="12048" y="438"/>
                  </a:cubicBezTo>
                  <a:cubicBezTo>
                    <a:pt x="12048" y="431"/>
                    <a:pt x="12041" y="417"/>
                    <a:pt x="12034" y="403"/>
                  </a:cubicBezTo>
                  <a:cubicBezTo>
                    <a:pt x="12007" y="361"/>
                    <a:pt x="11979" y="313"/>
                    <a:pt x="11944" y="278"/>
                  </a:cubicBezTo>
                  <a:cubicBezTo>
                    <a:pt x="11875" y="216"/>
                    <a:pt x="11799" y="167"/>
                    <a:pt x="11715" y="139"/>
                  </a:cubicBezTo>
                  <a:lnTo>
                    <a:pt x="11285" y="1"/>
                  </a:ln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4952976" y="2394314"/>
              <a:ext cx="81129" cy="79816"/>
            </a:xfrm>
            <a:custGeom>
              <a:rect b="b" l="l" r="r" t="t"/>
              <a:pathLst>
                <a:path extrusionOk="0" h="3038" w="3088">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4993804" y="2493230"/>
              <a:ext cx="35205" cy="22988"/>
            </a:xfrm>
            <a:custGeom>
              <a:rect b="b" l="l" r="r" t="t"/>
              <a:pathLst>
                <a:path extrusionOk="0" h="875" w="134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4829916" y="2432278"/>
              <a:ext cx="109793" cy="18470"/>
            </a:xfrm>
            <a:custGeom>
              <a:rect b="b" l="l" r="r" t="t"/>
              <a:pathLst>
                <a:path extrusionOk="0" h="703" w="4179">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4816859" y="2306984"/>
              <a:ext cx="136170" cy="135986"/>
            </a:xfrm>
            <a:custGeom>
              <a:rect b="b" l="l" r="r" t="t"/>
              <a:pathLst>
                <a:path extrusionOk="0" h="5176" w="5183">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rgbClr val="829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4966113" y="2402301"/>
              <a:ext cx="57616" cy="56775"/>
            </a:xfrm>
            <a:custGeom>
              <a:rect b="b" l="l" r="r" t="t"/>
              <a:pathLst>
                <a:path extrusionOk="0" h="2161" w="2193">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AAB6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4837640" y="2327766"/>
              <a:ext cx="122115" cy="115257"/>
            </a:xfrm>
            <a:custGeom>
              <a:rect b="b" l="l" r="r" t="t"/>
              <a:pathLst>
                <a:path extrusionOk="0" h="4387" w="4648">
                  <a:moveTo>
                    <a:pt x="3670" y="0"/>
                  </a:moveTo>
                  <a:lnTo>
                    <a:pt x="1" y="3663"/>
                  </a:lnTo>
                  <a:cubicBezTo>
                    <a:pt x="504" y="4146"/>
                    <a:pt x="1153" y="4387"/>
                    <a:pt x="1802" y="4387"/>
                  </a:cubicBezTo>
                  <a:cubicBezTo>
                    <a:pt x="2466" y="4387"/>
                    <a:pt x="3130" y="4134"/>
                    <a:pt x="3635" y="3628"/>
                  </a:cubicBezTo>
                  <a:cubicBezTo>
                    <a:pt x="4634" y="2629"/>
                    <a:pt x="4648" y="1013"/>
                    <a:pt x="3670" y="0"/>
                  </a:cubicBezTo>
                  <a:close/>
                </a:path>
              </a:pathLst>
            </a:custGeom>
            <a:solidFill>
              <a:srgbClr val="828F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4864070" y="2336305"/>
              <a:ext cx="41931" cy="76611"/>
            </a:xfrm>
            <a:custGeom>
              <a:rect b="b" l="l" r="r" t="t"/>
              <a:pathLst>
                <a:path extrusionOk="0" h="2916" w="1596">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rgbClr val="5A6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38"/>
          <p:cNvSpPr txBox="1"/>
          <p:nvPr/>
        </p:nvSpPr>
        <p:spPr>
          <a:xfrm>
            <a:off x="1079913" y="2834850"/>
            <a:ext cx="19200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Privacy Concerns</a:t>
            </a:r>
            <a:endParaRPr sz="2400">
              <a:solidFill>
                <a:srgbClr val="FFFFFF"/>
              </a:solidFill>
              <a:latin typeface="Golos Text Medium"/>
              <a:ea typeface="Golos Text Medium"/>
              <a:cs typeface="Golos Text Medium"/>
              <a:sym typeface="Golos Text Medium"/>
            </a:endParaRPr>
          </a:p>
        </p:txBody>
      </p:sp>
      <p:sp>
        <p:nvSpPr>
          <p:cNvPr id="622" name="Google Shape;622;p38"/>
          <p:cNvSpPr txBox="1"/>
          <p:nvPr/>
        </p:nvSpPr>
        <p:spPr>
          <a:xfrm>
            <a:off x="3629263" y="2834850"/>
            <a:ext cx="19200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Potential for Misuse</a:t>
            </a:r>
            <a:endParaRPr sz="2400">
              <a:solidFill>
                <a:srgbClr val="FFFFFF"/>
              </a:solidFill>
              <a:latin typeface="Golos Text Medium"/>
              <a:ea typeface="Golos Text Medium"/>
              <a:cs typeface="Golos Text Medium"/>
              <a:sym typeface="Golos Text Medium"/>
            </a:endParaRPr>
          </a:p>
        </p:txBody>
      </p:sp>
      <p:sp>
        <p:nvSpPr>
          <p:cNvPr id="623" name="Google Shape;623;p38"/>
          <p:cNvSpPr txBox="1"/>
          <p:nvPr/>
        </p:nvSpPr>
        <p:spPr>
          <a:xfrm>
            <a:off x="6144163" y="2834850"/>
            <a:ext cx="19200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Limited Resources</a:t>
            </a:r>
            <a:endParaRPr sz="2400">
              <a:solidFill>
                <a:srgbClr val="FFFFFF"/>
              </a:solidFill>
              <a:latin typeface="Golos Text Medium"/>
              <a:ea typeface="Golos Text Medium"/>
              <a:cs typeface="Golos Text Medium"/>
              <a:sym typeface="Golos Text Medium"/>
            </a:endParaRPr>
          </a:p>
        </p:txBody>
      </p:sp>
      <p:grpSp>
        <p:nvGrpSpPr>
          <p:cNvPr id="624" name="Google Shape;624;p38"/>
          <p:cNvGrpSpPr/>
          <p:nvPr/>
        </p:nvGrpSpPr>
        <p:grpSpPr>
          <a:xfrm>
            <a:off x="4132077" y="1728005"/>
            <a:ext cx="914396" cy="914383"/>
            <a:chOff x="1750184" y="2413530"/>
            <a:chExt cx="359730" cy="359441"/>
          </a:xfrm>
        </p:grpSpPr>
        <p:sp>
          <p:nvSpPr>
            <p:cNvPr id="625" name="Google Shape;625;p38"/>
            <p:cNvSpPr/>
            <p:nvPr/>
          </p:nvSpPr>
          <p:spPr>
            <a:xfrm>
              <a:off x="1867074" y="2496981"/>
              <a:ext cx="58000" cy="64965"/>
            </a:xfrm>
            <a:custGeom>
              <a:rect b="b" l="l" r="r" t="t"/>
              <a:pathLst>
                <a:path extrusionOk="0" h="2481" w="2215">
                  <a:moveTo>
                    <a:pt x="1203" y="0"/>
                  </a:moveTo>
                  <a:lnTo>
                    <a:pt x="335" y="878"/>
                  </a:lnTo>
                  <a:cubicBezTo>
                    <a:pt x="1" y="1202"/>
                    <a:pt x="1" y="1736"/>
                    <a:pt x="335" y="2070"/>
                  </a:cubicBezTo>
                  <a:lnTo>
                    <a:pt x="745" y="2481"/>
                  </a:lnTo>
                  <a:lnTo>
                    <a:pt x="2214" y="1011"/>
                  </a:lnTo>
                  <a:lnTo>
                    <a:pt x="1203" y="0"/>
                  </a:ln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1824863" y="2413530"/>
              <a:ext cx="285050" cy="285312"/>
            </a:xfrm>
            <a:custGeom>
              <a:rect b="b" l="l" r="r" t="t"/>
              <a:pathLst>
                <a:path extrusionOk="0" h="10896" w="10886">
                  <a:moveTo>
                    <a:pt x="2033" y="1"/>
                  </a:moveTo>
                  <a:cubicBezTo>
                    <a:pt x="1851" y="1"/>
                    <a:pt x="1670" y="29"/>
                    <a:pt x="1498" y="77"/>
                  </a:cubicBezTo>
                  <a:cubicBezTo>
                    <a:pt x="1336" y="125"/>
                    <a:pt x="1279" y="335"/>
                    <a:pt x="1403" y="449"/>
                  </a:cubicBezTo>
                  <a:lnTo>
                    <a:pt x="2519" y="1565"/>
                  </a:lnTo>
                  <a:cubicBezTo>
                    <a:pt x="2586" y="1632"/>
                    <a:pt x="2643" y="1718"/>
                    <a:pt x="2672" y="1804"/>
                  </a:cubicBezTo>
                  <a:cubicBezTo>
                    <a:pt x="2843" y="2243"/>
                    <a:pt x="2510" y="2720"/>
                    <a:pt x="2033" y="2720"/>
                  </a:cubicBezTo>
                  <a:cubicBezTo>
                    <a:pt x="1956" y="2720"/>
                    <a:pt x="1870" y="2701"/>
                    <a:pt x="1794" y="2672"/>
                  </a:cubicBezTo>
                  <a:cubicBezTo>
                    <a:pt x="1708" y="2643"/>
                    <a:pt x="1622" y="2586"/>
                    <a:pt x="1556" y="2519"/>
                  </a:cubicBezTo>
                  <a:lnTo>
                    <a:pt x="439" y="1403"/>
                  </a:lnTo>
                  <a:cubicBezTo>
                    <a:pt x="397" y="1360"/>
                    <a:pt x="341" y="1340"/>
                    <a:pt x="285" y="1340"/>
                  </a:cubicBezTo>
                  <a:cubicBezTo>
                    <a:pt x="192" y="1340"/>
                    <a:pt x="101" y="1397"/>
                    <a:pt x="77" y="1499"/>
                  </a:cubicBezTo>
                  <a:cubicBezTo>
                    <a:pt x="20" y="1680"/>
                    <a:pt x="1" y="1861"/>
                    <a:pt x="1" y="2042"/>
                  </a:cubicBezTo>
                  <a:cubicBezTo>
                    <a:pt x="1" y="3120"/>
                    <a:pt x="831" y="4008"/>
                    <a:pt x="1909" y="4065"/>
                  </a:cubicBezTo>
                  <a:lnTo>
                    <a:pt x="2042" y="4084"/>
                  </a:lnTo>
                  <a:cubicBezTo>
                    <a:pt x="2242" y="4084"/>
                    <a:pt x="2443" y="4055"/>
                    <a:pt x="2634" y="3989"/>
                  </a:cubicBezTo>
                  <a:cubicBezTo>
                    <a:pt x="2681" y="3979"/>
                    <a:pt x="2719" y="3960"/>
                    <a:pt x="2758" y="3950"/>
                  </a:cubicBezTo>
                  <a:lnTo>
                    <a:pt x="6946" y="8138"/>
                  </a:lnTo>
                  <a:cubicBezTo>
                    <a:pt x="6927" y="8177"/>
                    <a:pt x="6917" y="8215"/>
                    <a:pt x="6907" y="8262"/>
                  </a:cubicBezTo>
                  <a:cubicBezTo>
                    <a:pt x="6841" y="8453"/>
                    <a:pt x="6812" y="8654"/>
                    <a:pt x="6812" y="8854"/>
                  </a:cubicBezTo>
                  <a:lnTo>
                    <a:pt x="6831" y="8987"/>
                  </a:lnTo>
                  <a:cubicBezTo>
                    <a:pt x="6888" y="10065"/>
                    <a:pt x="7776" y="10895"/>
                    <a:pt x="8854" y="10895"/>
                  </a:cubicBezTo>
                  <a:cubicBezTo>
                    <a:pt x="9035" y="10895"/>
                    <a:pt x="9216" y="10876"/>
                    <a:pt x="9388" y="10819"/>
                  </a:cubicBezTo>
                  <a:cubicBezTo>
                    <a:pt x="9569" y="10781"/>
                    <a:pt x="9617" y="10552"/>
                    <a:pt x="9483" y="10438"/>
                  </a:cubicBezTo>
                  <a:lnTo>
                    <a:pt x="8367" y="9331"/>
                  </a:lnTo>
                  <a:cubicBezTo>
                    <a:pt x="8300" y="9264"/>
                    <a:pt x="8243" y="9178"/>
                    <a:pt x="8214" y="9092"/>
                  </a:cubicBezTo>
                  <a:cubicBezTo>
                    <a:pt x="8043" y="8644"/>
                    <a:pt x="8367" y="8177"/>
                    <a:pt x="8844" y="8177"/>
                  </a:cubicBezTo>
                  <a:cubicBezTo>
                    <a:pt x="8920" y="8177"/>
                    <a:pt x="9006" y="8186"/>
                    <a:pt x="9083" y="8224"/>
                  </a:cubicBezTo>
                  <a:cubicBezTo>
                    <a:pt x="9178" y="8253"/>
                    <a:pt x="9254" y="8301"/>
                    <a:pt x="9331" y="8377"/>
                  </a:cubicBezTo>
                  <a:lnTo>
                    <a:pt x="10437" y="9484"/>
                  </a:lnTo>
                  <a:cubicBezTo>
                    <a:pt x="10485" y="9531"/>
                    <a:pt x="10543" y="9553"/>
                    <a:pt x="10600" y="9553"/>
                  </a:cubicBezTo>
                  <a:cubicBezTo>
                    <a:pt x="10692" y="9553"/>
                    <a:pt x="10780" y="9494"/>
                    <a:pt x="10809" y="9388"/>
                  </a:cubicBezTo>
                  <a:cubicBezTo>
                    <a:pt x="10867" y="9216"/>
                    <a:pt x="10886" y="9035"/>
                    <a:pt x="10886" y="8854"/>
                  </a:cubicBezTo>
                  <a:cubicBezTo>
                    <a:pt x="10886" y="7785"/>
                    <a:pt x="10046" y="6898"/>
                    <a:pt x="8978" y="6831"/>
                  </a:cubicBezTo>
                  <a:lnTo>
                    <a:pt x="8844" y="6812"/>
                  </a:lnTo>
                  <a:cubicBezTo>
                    <a:pt x="8644" y="6812"/>
                    <a:pt x="8443" y="6851"/>
                    <a:pt x="8253" y="6908"/>
                  </a:cubicBezTo>
                  <a:lnTo>
                    <a:pt x="8129" y="6946"/>
                  </a:lnTo>
                  <a:lnTo>
                    <a:pt x="3941" y="2758"/>
                  </a:lnTo>
                  <a:cubicBezTo>
                    <a:pt x="3960" y="2720"/>
                    <a:pt x="3969" y="2682"/>
                    <a:pt x="3979" y="2643"/>
                  </a:cubicBezTo>
                  <a:cubicBezTo>
                    <a:pt x="4045" y="2453"/>
                    <a:pt x="4074" y="2252"/>
                    <a:pt x="4074" y="2052"/>
                  </a:cubicBezTo>
                  <a:lnTo>
                    <a:pt x="4065" y="1909"/>
                  </a:lnTo>
                  <a:cubicBezTo>
                    <a:pt x="3998" y="840"/>
                    <a:pt x="3111" y="10"/>
                    <a:pt x="2033" y="1"/>
                  </a:cubicBezTo>
                  <a:close/>
                </a:path>
              </a:pathLst>
            </a:custGeom>
            <a:solidFill>
              <a:srgbClr val="CDD7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1893808" y="2482737"/>
              <a:ext cx="147160" cy="146898"/>
            </a:xfrm>
            <a:custGeom>
              <a:rect b="b" l="l" r="r" t="t"/>
              <a:pathLst>
                <a:path extrusionOk="0" h="5610" w="5620">
                  <a:moveTo>
                    <a:pt x="1365" y="0"/>
                  </a:moveTo>
                  <a:lnTo>
                    <a:pt x="1" y="1346"/>
                  </a:lnTo>
                  <a:cubicBezTo>
                    <a:pt x="39" y="1336"/>
                    <a:pt x="77" y="1317"/>
                    <a:pt x="115" y="1307"/>
                  </a:cubicBezTo>
                  <a:lnTo>
                    <a:pt x="4303" y="5495"/>
                  </a:lnTo>
                  <a:cubicBezTo>
                    <a:pt x="4294" y="5534"/>
                    <a:pt x="4274" y="5572"/>
                    <a:pt x="4265" y="5610"/>
                  </a:cubicBezTo>
                  <a:lnTo>
                    <a:pt x="5620" y="4255"/>
                  </a:lnTo>
                  <a:lnTo>
                    <a:pt x="5620" y="4255"/>
                  </a:lnTo>
                  <a:lnTo>
                    <a:pt x="5505" y="4303"/>
                  </a:lnTo>
                  <a:lnTo>
                    <a:pt x="1327" y="115"/>
                  </a:lnTo>
                  <a:cubicBezTo>
                    <a:pt x="1336" y="77"/>
                    <a:pt x="1346" y="39"/>
                    <a:pt x="1365" y="0"/>
                  </a:cubicBezTo>
                  <a:close/>
                </a:path>
              </a:pathLst>
            </a:custGeom>
            <a:solidFill>
              <a:srgbClr val="9BA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1787654" y="2492294"/>
              <a:ext cx="245065" cy="246767"/>
            </a:xfrm>
            <a:custGeom>
              <a:rect b="b" l="l" r="r" t="t"/>
              <a:pathLst>
                <a:path extrusionOk="0" h="9424" w="9359">
                  <a:moveTo>
                    <a:pt x="6073" y="0"/>
                  </a:moveTo>
                  <a:cubicBezTo>
                    <a:pt x="5922" y="0"/>
                    <a:pt x="5772" y="60"/>
                    <a:pt x="5657" y="179"/>
                  </a:cubicBezTo>
                  <a:lnTo>
                    <a:pt x="2853" y="2984"/>
                  </a:lnTo>
                  <a:cubicBezTo>
                    <a:pt x="2557" y="3270"/>
                    <a:pt x="2557" y="3747"/>
                    <a:pt x="2853" y="4033"/>
                  </a:cubicBezTo>
                  <a:lnTo>
                    <a:pt x="2957" y="4148"/>
                  </a:lnTo>
                  <a:lnTo>
                    <a:pt x="0" y="7105"/>
                  </a:lnTo>
                  <a:lnTo>
                    <a:pt x="2318" y="9423"/>
                  </a:lnTo>
                  <a:lnTo>
                    <a:pt x="5266" y="6456"/>
                  </a:lnTo>
                  <a:cubicBezTo>
                    <a:pt x="5414" y="6604"/>
                    <a:pt x="5607" y="6678"/>
                    <a:pt x="5799" y="6678"/>
                  </a:cubicBezTo>
                  <a:cubicBezTo>
                    <a:pt x="5991" y="6678"/>
                    <a:pt x="6182" y="6604"/>
                    <a:pt x="6325" y="6456"/>
                  </a:cubicBezTo>
                  <a:lnTo>
                    <a:pt x="9130" y="3652"/>
                  </a:lnTo>
                  <a:cubicBezTo>
                    <a:pt x="9359" y="3423"/>
                    <a:pt x="9359" y="3041"/>
                    <a:pt x="9120" y="2812"/>
                  </a:cubicBezTo>
                  <a:lnTo>
                    <a:pt x="9101" y="2793"/>
                  </a:lnTo>
                  <a:cubicBezTo>
                    <a:pt x="8984" y="2676"/>
                    <a:pt x="8829" y="2616"/>
                    <a:pt x="8673" y="2616"/>
                  </a:cubicBezTo>
                  <a:cubicBezTo>
                    <a:pt x="8537" y="2616"/>
                    <a:pt x="8401" y="2662"/>
                    <a:pt x="8290" y="2755"/>
                  </a:cubicBezTo>
                  <a:cubicBezTo>
                    <a:pt x="8287" y="2758"/>
                    <a:pt x="8284" y="2761"/>
                    <a:pt x="8280" y="2764"/>
                  </a:cubicBezTo>
                  <a:lnTo>
                    <a:pt x="8280" y="2764"/>
                  </a:lnTo>
                  <a:cubicBezTo>
                    <a:pt x="8490" y="2525"/>
                    <a:pt x="8481" y="2173"/>
                    <a:pt x="8252" y="1944"/>
                  </a:cubicBezTo>
                  <a:lnTo>
                    <a:pt x="8224" y="1925"/>
                  </a:lnTo>
                  <a:cubicBezTo>
                    <a:pt x="8185" y="1877"/>
                    <a:pt x="8138" y="1839"/>
                    <a:pt x="8080" y="1811"/>
                  </a:cubicBezTo>
                  <a:cubicBezTo>
                    <a:pt x="7994" y="1767"/>
                    <a:pt x="7900" y="1746"/>
                    <a:pt x="7807" y="1746"/>
                  </a:cubicBezTo>
                  <a:cubicBezTo>
                    <a:pt x="7655" y="1746"/>
                    <a:pt x="7506" y="1803"/>
                    <a:pt x="7394" y="1915"/>
                  </a:cubicBezTo>
                  <a:cubicBezTo>
                    <a:pt x="7623" y="1677"/>
                    <a:pt x="7623" y="1305"/>
                    <a:pt x="7394" y="1066"/>
                  </a:cubicBezTo>
                  <a:lnTo>
                    <a:pt x="7365" y="1047"/>
                  </a:lnTo>
                  <a:cubicBezTo>
                    <a:pt x="7250" y="928"/>
                    <a:pt x="7098" y="868"/>
                    <a:pt x="6945" y="868"/>
                  </a:cubicBezTo>
                  <a:cubicBezTo>
                    <a:pt x="6793" y="868"/>
                    <a:pt x="6640" y="928"/>
                    <a:pt x="6525" y="1047"/>
                  </a:cubicBezTo>
                  <a:cubicBezTo>
                    <a:pt x="6754" y="809"/>
                    <a:pt x="6754" y="437"/>
                    <a:pt x="6525" y="198"/>
                  </a:cubicBezTo>
                  <a:lnTo>
                    <a:pt x="6497" y="179"/>
                  </a:lnTo>
                  <a:cubicBezTo>
                    <a:pt x="6378" y="60"/>
                    <a:pt x="6225" y="0"/>
                    <a:pt x="6073" y="0"/>
                  </a:cubicBez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1806141" y="2613871"/>
              <a:ext cx="106442" cy="106442"/>
            </a:xfrm>
            <a:custGeom>
              <a:rect b="b" l="l" r="r" t="t"/>
              <a:pathLst>
                <a:path extrusionOk="0" h="4065" w="4065">
                  <a:moveTo>
                    <a:pt x="1746" y="1"/>
                  </a:moveTo>
                  <a:lnTo>
                    <a:pt x="0" y="1747"/>
                  </a:lnTo>
                  <a:lnTo>
                    <a:pt x="2318" y="4065"/>
                  </a:lnTo>
                  <a:lnTo>
                    <a:pt x="4064" y="2310"/>
                  </a:lnTo>
                  <a:lnTo>
                    <a:pt x="1746" y="1"/>
                  </a:ln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1923790" y="2515075"/>
              <a:ext cx="52972" cy="46321"/>
            </a:xfrm>
            <a:custGeom>
              <a:rect b="b" l="l" r="r" t="t"/>
              <a:pathLst>
                <a:path extrusionOk="0" h="1769" w="2023">
                  <a:moveTo>
                    <a:pt x="1741" y="1"/>
                  </a:moveTo>
                  <a:cubicBezTo>
                    <a:pt x="1588" y="1"/>
                    <a:pt x="1438" y="60"/>
                    <a:pt x="1326" y="177"/>
                  </a:cubicBezTo>
                  <a:lnTo>
                    <a:pt x="77" y="1408"/>
                  </a:lnTo>
                  <a:cubicBezTo>
                    <a:pt x="0" y="1494"/>
                    <a:pt x="0" y="1627"/>
                    <a:pt x="77" y="1704"/>
                  </a:cubicBezTo>
                  <a:cubicBezTo>
                    <a:pt x="120" y="1747"/>
                    <a:pt x="172" y="1768"/>
                    <a:pt x="225" y="1768"/>
                  </a:cubicBezTo>
                  <a:cubicBezTo>
                    <a:pt x="277" y="1768"/>
                    <a:pt x="329" y="1747"/>
                    <a:pt x="372" y="1704"/>
                  </a:cubicBezTo>
                  <a:lnTo>
                    <a:pt x="2023" y="72"/>
                  </a:lnTo>
                  <a:cubicBezTo>
                    <a:pt x="1934" y="24"/>
                    <a:pt x="1837" y="1"/>
                    <a:pt x="1741" y="1"/>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1944215" y="2537882"/>
              <a:ext cx="55277" cy="46766"/>
            </a:xfrm>
            <a:custGeom>
              <a:rect b="b" l="l" r="r" t="t"/>
              <a:pathLst>
                <a:path extrusionOk="0" h="1786" w="2111">
                  <a:moveTo>
                    <a:pt x="1839" y="0"/>
                  </a:moveTo>
                  <a:cubicBezTo>
                    <a:pt x="1686" y="0"/>
                    <a:pt x="1533" y="62"/>
                    <a:pt x="1415" y="174"/>
                  </a:cubicBezTo>
                  <a:lnTo>
                    <a:pt x="174" y="1415"/>
                  </a:lnTo>
                  <a:cubicBezTo>
                    <a:pt x="0" y="1567"/>
                    <a:pt x="146" y="1785"/>
                    <a:pt x="313" y="1785"/>
                  </a:cubicBezTo>
                  <a:cubicBezTo>
                    <a:pt x="367" y="1785"/>
                    <a:pt x="422" y="1763"/>
                    <a:pt x="470" y="1710"/>
                  </a:cubicBezTo>
                  <a:lnTo>
                    <a:pt x="2111" y="70"/>
                  </a:lnTo>
                  <a:cubicBezTo>
                    <a:pt x="2025" y="23"/>
                    <a:pt x="1932" y="0"/>
                    <a:pt x="1839" y="0"/>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1968252" y="2560611"/>
              <a:ext cx="53993" cy="46243"/>
            </a:xfrm>
            <a:custGeom>
              <a:rect b="b" l="l" r="r" t="t"/>
              <a:pathLst>
                <a:path extrusionOk="0" h="1766" w="2062">
                  <a:moveTo>
                    <a:pt x="1790" y="0"/>
                  </a:moveTo>
                  <a:cubicBezTo>
                    <a:pt x="1653" y="0"/>
                    <a:pt x="1516" y="50"/>
                    <a:pt x="1403" y="146"/>
                  </a:cubicBezTo>
                  <a:lnTo>
                    <a:pt x="134" y="1415"/>
                  </a:lnTo>
                  <a:cubicBezTo>
                    <a:pt x="1" y="1570"/>
                    <a:pt x="132" y="1766"/>
                    <a:pt x="290" y="1766"/>
                  </a:cubicBezTo>
                  <a:cubicBezTo>
                    <a:pt x="336" y="1766"/>
                    <a:pt x="385" y="1749"/>
                    <a:pt x="430" y="1711"/>
                  </a:cubicBezTo>
                  <a:lnTo>
                    <a:pt x="2061" y="70"/>
                  </a:lnTo>
                  <a:cubicBezTo>
                    <a:pt x="1976" y="23"/>
                    <a:pt x="1883" y="0"/>
                    <a:pt x="1790" y="0"/>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1792630" y="2614945"/>
              <a:ext cx="116707" cy="115869"/>
            </a:xfrm>
            <a:custGeom>
              <a:rect b="b" l="l" r="r" t="t"/>
              <a:pathLst>
                <a:path extrusionOk="0" h="4425" w="4457">
                  <a:moveTo>
                    <a:pt x="1122" y="0"/>
                  </a:moveTo>
                  <a:cubicBezTo>
                    <a:pt x="1065" y="0"/>
                    <a:pt x="1007" y="22"/>
                    <a:pt x="964" y="65"/>
                  </a:cubicBezTo>
                  <a:lnTo>
                    <a:pt x="1" y="1028"/>
                  </a:lnTo>
                  <a:lnTo>
                    <a:pt x="3407" y="4425"/>
                  </a:lnTo>
                  <a:lnTo>
                    <a:pt x="4370" y="3471"/>
                  </a:lnTo>
                  <a:cubicBezTo>
                    <a:pt x="4456" y="3375"/>
                    <a:pt x="4456" y="3242"/>
                    <a:pt x="4370" y="3156"/>
                  </a:cubicBezTo>
                  <a:lnTo>
                    <a:pt x="1279" y="65"/>
                  </a:lnTo>
                  <a:cubicBezTo>
                    <a:pt x="1236" y="22"/>
                    <a:pt x="1179" y="0"/>
                    <a:pt x="1122"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1750184" y="2637621"/>
              <a:ext cx="135900" cy="135350"/>
            </a:xfrm>
            <a:custGeom>
              <a:rect b="b" l="l" r="r" t="t"/>
              <a:pathLst>
                <a:path extrusionOk="0" h="5169" w="5190">
                  <a:moveTo>
                    <a:pt x="1784" y="0"/>
                  </a:moveTo>
                  <a:lnTo>
                    <a:pt x="86" y="1698"/>
                  </a:lnTo>
                  <a:cubicBezTo>
                    <a:pt x="0" y="1784"/>
                    <a:pt x="0" y="1927"/>
                    <a:pt x="86" y="2013"/>
                  </a:cubicBezTo>
                  <a:lnTo>
                    <a:pt x="3177" y="5104"/>
                  </a:lnTo>
                  <a:cubicBezTo>
                    <a:pt x="3220" y="5147"/>
                    <a:pt x="3277" y="5168"/>
                    <a:pt x="3334" y="5168"/>
                  </a:cubicBezTo>
                  <a:cubicBezTo>
                    <a:pt x="3392" y="5168"/>
                    <a:pt x="3449" y="5147"/>
                    <a:pt x="3492" y="5104"/>
                  </a:cubicBezTo>
                  <a:lnTo>
                    <a:pt x="5190" y="3396"/>
                  </a:lnTo>
                  <a:lnTo>
                    <a:pt x="1784" y="0"/>
                  </a:lnTo>
                  <a:close/>
                </a:path>
              </a:pathLst>
            </a:custGeom>
            <a:solidFill>
              <a:srgbClr val="5368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1750184" y="2665586"/>
              <a:ext cx="107673" cy="107385"/>
            </a:xfrm>
            <a:custGeom>
              <a:rect b="b" l="l" r="r" t="t"/>
              <a:pathLst>
                <a:path extrusionOk="0" h="4101" w="4112">
                  <a:moveTo>
                    <a:pt x="716" y="1"/>
                  </a:moveTo>
                  <a:lnTo>
                    <a:pt x="86" y="630"/>
                  </a:lnTo>
                  <a:cubicBezTo>
                    <a:pt x="0" y="716"/>
                    <a:pt x="0" y="859"/>
                    <a:pt x="86" y="945"/>
                  </a:cubicBezTo>
                  <a:lnTo>
                    <a:pt x="3177" y="4036"/>
                  </a:lnTo>
                  <a:cubicBezTo>
                    <a:pt x="3220" y="4079"/>
                    <a:pt x="3277" y="4100"/>
                    <a:pt x="3334" y="4100"/>
                  </a:cubicBezTo>
                  <a:cubicBezTo>
                    <a:pt x="3392" y="4100"/>
                    <a:pt x="3449" y="4079"/>
                    <a:pt x="3492" y="4036"/>
                  </a:cubicBezTo>
                  <a:lnTo>
                    <a:pt x="4112" y="3406"/>
                  </a:lnTo>
                  <a:lnTo>
                    <a:pt x="716" y="1"/>
                  </a:lnTo>
                  <a:close/>
                </a:path>
              </a:pathLst>
            </a:custGeom>
            <a:solidFill>
              <a:srgbClr val="3951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639" name="Shape 639"/>
        <p:cNvGrpSpPr/>
        <p:nvPr/>
      </p:nvGrpSpPr>
      <p:grpSpPr>
        <a:xfrm>
          <a:off x="0" y="0"/>
          <a:ext cx="0" cy="0"/>
          <a:chOff x="0" y="0"/>
          <a:chExt cx="0" cy="0"/>
        </a:xfrm>
      </p:grpSpPr>
      <p:sp>
        <p:nvSpPr>
          <p:cNvPr id="640" name="Google Shape;640;p39"/>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Next Steps</a:t>
            </a:r>
            <a:endParaRPr sz="3000">
              <a:solidFill>
                <a:srgbClr val="FFFFFF"/>
              </a:solidFill>
              <a:latin typeface="Golos Text Medium"/>
              <a:ea typeface="Golos Text Medium"/>
              <a:cs typeface="Golos Text Medium"/>
              <a:sym typeface="Golos Text Medium"/>
            </a:endParaRPr>
          </a:p>
        </p:txBody>
      </p:sp>
      <p:grpSp>
        <p:nvGrpSpPr>
          <p:cNvPr id="641" name="Google Shape;641;p39"/>
          <p:cNvGrpSpPr/>
          <p:nvPr/>
        </p:nvGrpSpPr>
        <p:grpSpPr>
          <a:xfrm>
            <a:off x="5891948" y="1779889"/>
            <a:ext cx="1036316" cy="914386"/>
            <a:chOff x="849686" y="2909570"/>
            <a:chExt cx="374730" cy="332504"/>
          </a:xfrm>
        </p:grpSpPr>
        <p:sp>
          <p:nvSpPr>
            <p:cNvPr id="642" name="Google Shape;642;p39"/>
            <p:cNvSpPr/>
            <p:nvPr/>
          </p:nvSpPr>
          <p:spPr>
            <a:xfrm>
              <a:off x="1006747" y="2909570"/>
              <a:ext cx="217669" cy="181483"/>
            </a:xfrm>
            <a:custGeom>
              <a:rect b="b" l="l" r="r" t="t"/>
              <a:pathLst>
                <a:path extrusionOk="0" h="6911" w="8289">
                  <a:moveTo>
                    <a:pt x="460" y="1"/>
                  </a:moveTo>
                  <a:cubicBezTo>
                    <a:pt x="211" y="1"/>
                    <a:pt x="0" y="211"/>
                    <a:pt x="0" y="469"/>
                  </a:cubicBezTo>
                  <a:lnTo>
                    <a:pt x="0" y="6451"/>
                  </a:lnTo>
                  <a:cubicBezTo>
                    <a:pt x="0" y="6700"/>
                    <a:pt x="211" y="6910"/>
                    <a:pt x="469" y="6910"/>
                  </a:cubicBezTo>
                  <a:lnTo>
                    <a:pt x="7829" y="6910"/>
                  </a:lnTo>
                  <a:cubicBezTo>
                    <a:pt x="8087" y="6901"/>
                    <a:pt x="8288" y="6700"/>
                    <a:pt x="8288" y="6451"/>
                  </a:cubicBezTo>
                  <a:lnTo>
                    <a:pt x="8288" y="469"/>
                  </a:lnTo>
                  <a:cubicBezTo>
                    <a:pt x="8288" y="211"/>
                    <a:pt x="8078" y="1"/>
                    <a:pt x="7829"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849686" y="3053580"/>
              <a:ext cx="217905" cy="188494"/>
            </a:xfrm>
            <a:custGeom>
              <a:rect b="b" l="l" r="r" t="t"/>
              <a:pathLst>
                <a:path extrusionOk="0" h="7178" w="8298">
                  <a:moveTo>
                    <a:pt x="8117" y="0"/>
                  </a:moveTo>
                  <a:cubicBezTo>
                    <a:pt x="8073" y="0"/>
                    <a:pt x="8029" y="19"/>
                    <a:pt x="8001" y="58"/>
                  </a:cubicBezTo>
                  <a:lnTo>
                    <a:pt x="3809" y="4058"/>
                  </a:lnTo>
                  <a:cubicBezTo>
                    <a:pt x="3723" y="4135"/>
                    <a:pt x="3608" y="4183"/>
                    <a:pt x="3493" y="4183"/>
                  </a:cubicBezTo>
                  <a:lnTo>
                    <a:pt x="3445" y="4183"/>
                  </a:lnTo>
                  <a:cubicBezTo>
                    <a:pt x="3196" y="4183"/>
                    <a:pt x="2996" y="3982"/>
                    <a:pt x="2996" y="3723"/>
                  </a:cubicBezTo>
                  <a:lnTo>
                    <a:pt x="2996" y="3493"/>
                  </a:lnTo>
                  <a:lnTo>
                    <a:pt x="1608" y="3493"/>
                  </a:lnTo>
                  <a:lnTo>
                    <a:pt x="1608" y="3723"/>
                  </a:lnTo>
                  <a:cubicBezTo>
                    <a:pt x="1608" y="3934"/>
                    <a:pt x="1474" y="4116"/>
                    <a:pt x="1282" y="4173"/>
                  </a:cubicBezTo>
                  <a:lnTo>
                    <a:pt x="498" y="4393"/>
                  </a:lnTo>
                  <a:cubicBezTo>
                    <a:pt x="201" y="4470"/>
                    <a:pt x="0" y="4747"/>
                    <a:pt x="0" y="5053"/>
                  </a:cubicBezTo>
                  <a:lnTo>
                    <a:pt x="0" y="6948"/>
                  </a:lnTo>
                  <a:cubicBezTo>
                    <a:pt x="0" y="7073"/>
                    <a:pt x="105" y="7178"/>
                    <a:pt x="230" y="7178"/>
                  </a:cubicBezTo>
                  <a:lnTo>
                    <a:pt x="3455" y="7178"/>
                  </a:lnTo>
                  <a:cubicBezTo>
                    <a:pt x="3579" y="7178"/>
                    <a:pt x="3685" y="7073"/>
                    <a:pt x="3685" y="6948"/>
                  </a:cubicBezTo>
                  <a:lnTo>
                    <a:pt x="3685" y="5953"/>
                  </a:lnTo>
                  <a:cubicBezTo>
                    <a:pt x="3685" y="5704"/>
                    <a:pt x="3780" y="5474"/>
                    <a:pt x="3953" y="5302"/>
                  </a:cubicBezTo>
                  <a:lnTo>
                    <a:pt x="7867" y="1378"/>
                  </a:lnTo>
                  <a:cubicBezTo>
                    <a:pt x="7982" y="1264"/>
                    <a:pt x="8029" y="1101"/>
                    <a:pt x="7991" y="938"/>
                  </a:cubicBezTo>
                  <a:lnTo>
                    <a:pt x="7905" y="613"/>
                  </a:lnTo>
                  <a:lnTo>
                    <a:pt x="8230" y="287"/>
                  </a:lnTo>
                  <a:cubicBezTo>
                    <a:pt x="8297" y="230"/>
                    <a:pt x="8297" y="115"/>
                    <a:pt x="8240" y="58"/>
                  </a:cubicBezTo>
                  <a:cubicBezTo>
                    <a:pt x="8207" y="19"/>
                    <a:pt x="8161" y="0"/>
                    <a:pt x="8117" y="0"/>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889391" y="3145306"/>
              <a:ext cx="41491" cy="18119"/>
            </a:xfrm>
            <a:custGeom>
              <a:rect b="b" l="l" r="r" t="t"/>
              <a:pathLst>
                <a:path extrusionOk="0" h="690" w="1580">
                  <a:moveTo>
                    <a:pt x="96" y="0"/>
                  </a:moveTo>
                  <a:lnTo>
                    <a:pt x="96" y="230"/>
                  </a:lnTo>
                  <a:cubicBezTo>
                    <a:pt x="96" y="335"/>
                    <a:pt x="67" y="431"/>
                    <a:pt x="0" y="517"/>
                  </a:cubicBezTo>
                  <a:cubicBezTo>
                    <a:pt x="249" y="632"/>
                    <a:pt x="517" y="690"/>
                    <a:pt x="785" y="690"/>
                  </a:cubicBezTo>
                  <a:cubicBezTo>
                    <a:pt x="1062" y="690"/>
                    <a:pt x="1330" y="632"/>
                    <a:pt x="1579" y="517"/>
                  </a:cubicBezTo>
                  <a:cubicBezTo>
                    <a:pt x="1512" y="431"/>
                    <a:pt x="1484" y="335"/>
                    <a:pt x="1484" y="230"/>
                  </a:cubicBezTo>
                  <a:lnTo>
                    <a:pt x="1484" y="0"/>
                  </a:lnTo>
                  <a:close/>
                </a:path>
              </a:pathLst>
            </a:custGeom>
            <a:solidFill>
              <a:srgbClr val="99A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867779" y="3060617"/>
              <a:ext cx="30435" cy="66622"/>
            </a:xfrm>
            <a:custGeom>
              <a:rect b="b" l="l" r="r" t="t"/>
              <a:pathLst>
                <a:path extrusionOk="0" h="2537" w="1159">
                  <a:moveTo>
                    <a:pt x="689" y="0"/>
                  </a:moveTo>
                  <a:cubicBezTo>
                    <a:pt x="306" y="0"/>
                    <a:pt x="0" y="316"/>
                    <a:pt x="0" y="699"/>
                  </a:cubicBezTo>
                  <a:lnTo>
                    <a:pt x="0" y="862"/>
                  </a:lnTo>
                  <a:cubicBezTo>
                    <a:pt x="0" y="1063"/>
                    <a:pt x="29" y="1254"/>
                    <a:pt x="96" y="1445"/>
                  </a:cubicBezTo>
                  <a:lnTo>
                    <a:pt x="459" y="2536"/>
                  </a:lnTo>
                  <a:lnTo>
                    <a:pt x="1158" y="2536"/>
                  </a:lnTo>
                  <a:lnTo>
                    <a:pt x="1158" y="0"/>
                  </a:ln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879832" y="3054577"/>
              <a:ext cx="72661" cy="72661"/>
            </a:xfrm>
            <a:custGeom>
              <a:rect b="b" l="l" r="r" t="t"/>
              <a:pathLst>
                <a:path extrusionOk="0" h="2767" w="2767">
                  <a:moveTo>
                    <a:pt x="689" y="1"/>
                  </a:moveTo>
                  <a:cubicBezTo>
                    <a:pt x="316" y="1"/>
                    <a:pt x="0" y="316"/>
                    <a:pt x="0" y="690"/>
                  </a:cubicBezTo>
                  <a:cubicBezTo>
                    <a:pt x="0" y="948"/>
                    <a:pt x="211" y="1159"/>
                    <a:pt x="460" y="1159"/>
                  </a:cubicBezTo>
                  <a:lnTo>
                    <a:pt x="2307" y="2766"/>
                  </a:lnTo>
                  <a:lnTo>
                    <a:pt x="2690" y="1407"/>
                  </a:lnTo>
                  <a:cubicBezTo>
                    <a:pt x="2738" y="1235"/>
                    <a:pt x="2766" y="1072"/>
                    <a:pt x="2766" y="900"/>
                  </a:cubicBezTo>
                  <a:lnTo>
                    <a:pt x="2766" y="470"/>
                  </a:lnTo>
                  <a:cubicBezTo>
                    <a:pt x="2766" y="211"/>
                    <a:pt x="2556" y="1"/>
                    <a:pt x="2307"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873793" y="3084986"/>
              <a:ext cx="72661" cy="66385"/>
            </a:xfrm>
            <a:custGeom>
              <a:rect b="b" l="l" r="r" t="t"/>
              <a:pathLst>
                <a:path extrusionOk="0" h="2528" w="2767">
                  <a:moveTo>
                    <a:pt x="891" y="1"/>
                  </a:moveTo>
                  <a:cubicBezTo>
                    <a:pt x="766" y="1"/>
                    <a:pt x="642" y="48"/>
                    <a:pt x="556" y="135"/>
                  </a:cubicBezTo>
                  <a:lnTo>
                    <a:pt x="135" y="556"/>
                  </a:lnTo>
                  <a:cubicBezTo>
                    <a:pt x="49" y="642"/>
                    <a:pt x="1" y="757"/>
                    <a:pt x="1" y="881"/>
                  </a:cubicBezTo>
                  <a:lnTo>
                    <a:pt x="1" y="1149"/>
                  </a:lnTo>
                  <a:cubicBezTo>
                    <a:pt x="1" y="1915"/>
                    <a:pt x="623" y="2527"/>
                    <a:pt x="1379" y="2527"/>
                  </a:cubicBezTo>
                  <a:cubicBezTo>
                    <a:pt x="2144" y="2527"/>
                    <a:pt x="2767" y="1915"/>
                    <a:pt x="2767" y="1149"/>
                  </a:cubicBezTo>
                  <a:lnTo>
                    <a:pt x="2767" y="852"/>
                  </a:lnTo>
                  <a:cubicBezTo>
                    <a:pt x="2767" y="738"/>
                    <a:pt x="2719" y="613"/>
                    <a:pt x="2633" y="527"/>
                  </a:cubicBezTo>
                  <a:cubicBezTo>
                    <a:pt x="2278" y="182"/>
                    <a:pt x="1628" y="20"/>
                    <a:pt x="891" y="1"/>
                  </a:cubicBezTo>
                  <a:close/>
                </a:path>
              </a:pathLst>
            </a:custGeom>
            <a:solidFill>
              <a:srgbClr val="BBC6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873793" y="3084986"/>
              <a:ext cx="72399" cy="65125"/>
            </a:xfrm>
            <a:custGeom>
              <a:rect b="b" l="l" r="r" t="t"/>
              <a:pathLst>
                <a:path extrusionOk="0" h="2480" w="2757">
                  <a:moveTo>
                    <a:pt x="891" y="1"/>
                  </a:moveTo>
                  <a:cubicBezTo>
                    <a:pt x="766" y="1"/>
                    <a:pt x="642" y="48"/>
                    <a:pt x="556" y="135"/>
                  </a:cubicBezTo>
                  <a:lnTo>
                    <a:pt x="135" y="556"/>
                  </a:lnTo>
                  <a:cubicBezTo>
                    <a:pt x="49" y="642"/>
                    <a:pt x="1" y="757"/>
                    <a:pt x="1" y="881"/>
                  </a:cubicBezTo>
                  <a:lnTo>
                    <a:pt x="1" y="1149"/>
                  </a:lnTo>
                  <a:cubicBezTo>
                    <a:pt x="1" y="1762"/>
                    <a:pt x="412" y="2307"/>
                    <a:pt x="996" y="2479"/>
                  </a:cubicBezTo>
                  <a:cubicBezTo>
                    <a:pt x="795" y="2230"/>
                    <a:pt x="690" y="1924"/>
                    <a:pt x="690" y="1608"/>
                  </a:cubicBezTo>
                  <a:lnTo>
                    <a:pt x="690" y="938"/>
                  </a:lnTo>
                  <a:cubicBezTo>
                    <a:pt x="690" y="682"/>
                    <a:pt x="900" y="478"/>
                    <a:pt x="1145" y="478"/>
                  </a:cubicBezTo>
                  <a:cubicBezTo>
                    <a:pt x="1156" y="478"/>
                    <a:pt x="1167" y="478"/>
                    <a:pt x="1178" y="479"/>
                  </a:cubicBezTo>
                  <a:cubicBezTo>
                    <a:pt x="1647" y="508"/>
                    <a:pt x="2336" y="584"/>
                    <a:pt x="2757" y="785"/>
                  </a:cubicBezTo>
                  <a:cubicBezTo>
                    <a:pt x="2747" y="690"/>
                    <a:pt x="2700" y="604"/>
                    <a:pt x="2633" y="537"/>
                  </a:cubicBezTo>
                  <a:cubicBezTo>
                    <a:pt x="2278" y="182"/>
                    <a:pt x="1628" y="29"/>
                    <a:pt x="891"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849686" y="3080706"/>
              <a:ext cx="199313" cy="161368"/>
            </a:xfrm>
            <a:custGeom>
              <a:rect b="b" l="l" r="r" t="t"/>
              <a:pathLst>
                <a:path extrusionOk="0" h="6145" w="7590">
                  <a:moveTo>
                    <a:pt x="6977" y="1"/>
                  </a:moveTo>
                  <a:lnTo>
                    <a:pt x="3819" y="3025"/>
                  </a:lnTo>
                  <a:cubicBezTo>
                    <a:pt x="3761" y="3083"/>
                    <a:pt x="3685" y="3121"/>
                    <a:pt x="3608" y="3140"/>
                  </a:cubicBezTo>
                  <a:cubicBezTo>
                    <a:pt x="3356" y="3653"/>
                    <a:pt x="2864" y="3912"/>
                    <a:pt x="2372" y="3912"/>
                  </a:cubicBezTo>
                  <a:cubicBezTo>
                    <a:pt x="1891" y="3912"/>
                    <a:pt x="1409" y="3665"/>
                    <a:pt x="1148" y="3169"/>
                  </a:cubicBezTo>
                  <a:lnTo>
                    <a:pt x="498" y="3360"/>
                  </a:lnTo>
                  <a:cubicBezTo>
                    <a:pt x="201" y="3446"/>
                    <a:pt x="0" y="3714"/>
                    <a:pt x="0" y="4020"/>
                  </a:cubicBezTo>
                  <a:lnTo>
                    <a:pt x="0" y="5915"/>
                  </a:lnTo>
                  <a:cubicBezTo>
                    <a:pt x="0" y="6040"/>
                    <a:pt x="105" y="6145"/>
                    <a:pt x="230" y="6145"/>
                  </a:cubicBezTo>
                  <a:lnTo>
                    <a:pt x="3455" y="6145"/>
                  </a:lnTo>
                  <a:cubicBezTo>
                    <a:pt x="3579" y="6145"/>
                    <a:pt x="3685" y="6040"/>
                    <a:pt x="3685" y="5915"/>
                  </a:cubicBezTo>
                  <a:lnTo>
                    <a:pt x="3685" y="4920"/>
                  </a:lnTo>
                  <a:cubicBezTo>
                    <a:pt x="3685" y="4671"/>
                    <a:pt x="3780" y="4441"/>
                    <a:pt x="3953" y="4269"/>
                  </a:cubicBezTo>
                  <a:lnTo>
                    <a:pt x="7589" y="623"/>
                  </a:lnTo>
                  <a:lnTo>
                    <a:pt x="6977" y="1"/>
                  </a:lnTo>
                  <a:close/>
                </a:path>
              </a:pathLst>
            </a:custGeom>
            <a:solidFill>
              <a:srgbClr val="5D7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849686" y="3175715"/>
              <a:ext cx="24133" cy="66359"/>
            </a:xfrm>
            <a:custGeom>
              <a:rect b="b" l="l" r="r" t="t"/>
              <a:pathLst>
                <a:path extrusionOk="0" h="2527" w="919">
                  <a:moveTo>
                    <a:pt x="134" y="0"/>
                  </a:moveTo>
                  <a:cubicBezTo>
                    <a:pt x="48" y="115"/>
                    <a:pt x="0" y="259"/>
                    <a:pt x="0" y="402"/>
                  </a:cubicBezTo>
                  <a:lnTo>
                    <a:pt x="0" y="2297"/>
                  </a:lnTo>
                  <a:cubicBezTo>
                    <a:pt x="0" y="2422"/>
                    <a:pt x="105" y="2527"/>
                    <a:pt x="230" y="2527"/>
                  </a:cubicBezTo>
                  <a:lnTo>
                    <a:pt x="919" y="2527"/>
                  </a:lnTo>
                  <a:lnTo>
                    <a:pt x="919" y="1072"/>
                  </a:lnTo>
                  <a:cubicBezTo>
                    <a:pt x="919" y="890"/>
                    <a:pt x="852" y="709"/>
                    <a:pt x="718" y="584"/>
                  </a:cubicBezTo>
                  <a:lnTo>
                    <a:pt x="134" y="0"/>
                  </a:lnTo>
                  <a:close/>
                </a:path>
              </a:pathLst>
            </a:custGeom>
            <a:solidFill>
              <a:srgbClr val="829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946428" y="3080706"/>
              <a:ext cx="102572" cy="129199"/>
            </a:xfrm>
            <a:custGeom>
              <a:rect b="b" l="l" r="r" t="t"/>
              <a:pathLst>
                <a:path extrusionOk="0" h="4920" w="3906">
                  <a:moveTo>
                    <a:pt x="3293" y="1"/>
                  </a:moveTo>
                  <a:lnTo>
                    <a:pt x="221" y="2949"/>
                  </a:lnTo>
                  <a:cubicBezTo>
                    <a:pt x="77" y="3236"/>
                    <a:pt x="1" y="3551"/>
                    <a:pt x="1" y="3867"/>
                  </a:cubicBezTo>
                  <a:lnTo>
                    <a:pt x="1" y="4920"/>
                  </a:lnTo>
                  <a:cubicBezTo>
                    <a:pt x="1" y="4671"/>
                    <a:pt x="96" y="4441"/>
                    <a:pt x="269" y="4269"/>
                  </a:cubicBezTo>
                  <a:lnTo>
                    <a:pt x="3905" y="623"/>
                  </a:lnTo>
                  <a:lnTo>
                    <a:pt x="3293" y="1"/>
                  </a:lnTo>
                  <a:close/>
                </a:path>
              </a:pathLst>
            </a:custGeom>
            <a:solidFill>
              <a:srgbClr val="829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1023343" y="2936723"/>
              <a:ext cx="180327" cy="115544"/>
            </a:xfrm>
            <a:custGeom>
              <a:rect b="b" l="l" r="r" t="t"/>
              <a:pathLst>
                <a:path extrusionOk="0" h="4400" w="6867">
                  <a:moveTo>
                    <a:pt x="5359" y="0"/>
                  </a:moveTo>
                  <a:cubicBezTo>
                    <a:pt x="4929" y="29"/>
                    <a:pt x="4929" y="670"/>
                    <a:pt x="5359" y="689"/>
                  </a:cubicBezTo>
                  <a:lnTo>
                    <a:pt x="5675" y="689"/>
                  </a:lnTo>
                  <a:lnTo>
                    <a:pt x="3637" y="2737"/>
                  </a:lnTo>
                  <a:lnTo>
                    <a:pt x="2728" y="1828"/>
                  </a:lnTo>
                  <a:cubicBezTo>
                    <a:pt x="2661" y="1761"/>
                    <a:pt x="2572" y="1728"/>
                    <a:pt x="2484" y="1728"/>
                  </a:cubicBezTo>
                  <a:cubicBezTo>
                    <a:pt x="2395" y="1728"/>
                    <a:pt x="2307" y="1761"/>
                    <a:pt x="2240" y="1828"/>
                  </a:cubicBezTo>
                  <a:lnTo>
                    <a:pt x="278" y="3790"/>
                  </a:lnTo>
                  <a:cubicBezTo>
                    <a:pt x="0" y="4031"/>
                    <a:pt x="241" y="4400"/>
                    <a:pt x="515" y="4400"/>
                  </a:cubicBezTo>
                  <a:cubicBezTo>
                    <a:pt x="600" y="4400"/>
                    <a:pt x="689" y="4364"/>
                    <a:pt x="766" y="4278"/>
                  </a:cubicBezTo>
                  <a:lnTo>
                    <a:pt x="2479" y="2565"/>
                  </a:lnTo>
                  <a:lnTo>
                    <a:pt x="3388" y="3465"/>
                  </a:lnTo>
                  <a:cubicBezTo>
                    <a:pt x="3455" y="3536"/>
                    <a:pt x="3543" y="3572"/>
                    <a:pt x="3632" y="3572"/>
                  </a:cubicBezTo>
                  <a:cubicBezTo>
                    <a:pt x="3721" y="3572"/>
                    <a:pt x="3809" y="3536"/>
                    <a:pt x="3876" y="3465"/>
                  </a:cubicBezTo>
                  <a:lnTo>
                    <a:pt x="6163" y="1177"/>
                  </a:lnTo>
                  <a:lnTo>
                    <a:pt x="6163" y="1493"/>
                  </a:lnTo>
                  <a:cubicBezTo>
                    <a:pt x="6149" y="1737"/>
                    <a:pt x="6328" y="1859"/>
                    <a:pt x="6508" y="1859"/>
                  </a:cubicBezTo>
                  <a:cubicBezTo>
                    <a:pt x="6687" y="1859"/>
                    <a:pt x="6867" y="1737"/>
                    <a:pt x="6852" y="1493"/>
                  </a:cubicBezTo>
                  <a:lnTo>
                    <a:pt x="6852" y="345"/>
                  </a:lnTo>
                  <a:cubicBezTo>
                    <a:pt x="6852" y="153"/>
                    <a:pt x="6699" y="0"/>
                    <a:pt x="6508" y="0"/>
                  </a:cubicBezTo>
                  <a:close/>
                </a:path>
              </a:pathLst>
            </a:custGeom>
            <a:solidFill>
              <a:srgbClr val="3049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39"/>
          <p:cNvGrpSpPr/>
          <p:nvPr/>
        </p:nvGrpSpPr>
        <p:grpSpPr>
          <a:xfrm>
            <a:off x="2493176" y="1779889"/>
            <a:ext cx="800105" cy="914398"/>
            <a:chOff x="4014449" y="1499997"/>
            <a:chExt cx="319914" cy="366639"/>
          </a:xfrm>
        </p:grpSpPr>
        <p:sp>
          <p:nvSpPr>
            <p:cNvPr id="654" name="Google Shape;654;p39"/>
            <p:cNvSpPr/>
            <p:nvPr/>
          </p:nvSpPr>
          <p:spPr>
            <a:xfrm>
              <a:off x="4014449" y="1499997"/>
              <a:ext cx="319914" cy="366639"/>
            </a:xfrm>
            <a:custGeom>
              <a:rect b="b" l="l" r="r" t="t"/>
              <a:pathLst>
                <a:path extrusionOk="0" h="14030" w="12242">
                  <a:moveTo>
                    <a:pt x="6121" y="0"/>
                  </a:moveTo>
                  <a:cubicBezTo>
                    <a:pt x="6010" y="0"/>
                    <a:pt x="5899" y="29"/>
                    <a:pt x="5799" y="87"/>
                  </a:cubicBezTo>
                  <a:lnTo>
                    <a:pt x="442" y="3183"/>
                  </a:lnTo>
                  <a:cubicBezTo>
                    <a:pt x="308" y="3260"/>
                    <a:pt x="202" y="3366"/>
                    <a:pt x="125" y="3500"/>
                  </a:cubicBezTo>
                  <a:cubicBezTo>
                    <a:pt x="48" y="3635"/>
                    <a:pt x="10" y="3779"/>
                    <a:pt x="10" y="3933"/>
                  </a:cubicBezTo>
                  <a:lnTo>
                    <a:pt x="10" y="10135"/>
                  </a:lnTo>
                  <a:cubicBezTo>
                    <a:pt x="0" y="10356"/>
                    <a:pt x="125" y="10558"/>
                    <a:pt x="317" y="10674"/>
                  </a:cubicBezTo>
                  <a:lnTo>
                    <a:pt x="6125" y="14030"/>
                  </a:lnTo>
                  <a:cubicBezTo>
                    <a:pt x="12107" y="10558"/>
                    <a:pt x="11953" y="10683"/>
                    <a:pt x="12049" y="10587"/>
                  </a:cubicBezTo>
                  <a:cubicBezTo>
                    <a:pt x="12174" y="10472"/>
                    <a:pt x="12241" y="10308"/>
                    <a:pt x="12241" y="10135"/>
                  </a:cubicBezTo>
                  <a:lnTo>
                    <a:pt x="12241" y="3875"/>
                  </a:lnTo>
                  <a:cubicBezTo>
                    <a:pt x="12241" y="3596"/>
                    <a:pt x="12087" y="3346"/>
                    <a:pt x="11857" y="3212"/>
                  </a:cubicBezTo>
                  <a:lnTo>
                    <a:pt x="6981" y="394"/>
                  </a:lnTo>
                  <a:lnTo>
                    <a:pt x="6443" y="87"/>
                  </a:lnTo>
                  <a:cubicBezTo>
                    <a:pt x="6342" y="29"/>
                    <a:pt x="6231" y="0"/>
                    <a:pt x="6121" y="0"/>
                  </a:cubicBezTo>
                  <a:close/>
                </a:path>
              </a:pathLst>
            </a:custGeom>
            <a:solidFill>
              <a:srgbClr val="D1D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a:off x="4014449" y="1591199"/>
              <a:ext cx="319914" cy="275437"/>
            </a:xfrm>
            <a:custGeom>
              <a:rect b="b" l="l" r="r" t="t"/>
              <a:pathLst>
                <a:path extrusionOk="0" h="10540" w="12242">
                  <a:moveTo>
                    <a:pt x="12135" y="1"/>
                  </a:moveTo>
                  <a:lnTo>
                    <a:pt x="6125" y="3443"/>
                  </a:lnTo>
                  <a:lnTo>
                    <a:pt x="875" y="433"/>
                  </a:lnTo>
                  <a:lnTo>
                    <a:pt x="125" y="10"/>
                  </a:lnTo>
                  <a:cubicBezTo>
                    <a:pt x="48" y="145"/>
                    <a:pt x="10" y="289"/>
                    <a:pt x="10" y="443"/>
                  </a:cubicBezTo>
                  <a:lnTo>
                    <a:pt x="10" y="6645"/>
                  </a:lnTo>
                  <a:cubicBezTo>
                    <a:pt x="0" y="6866"/>
                    <a:pt x="125" y="7068"/>
                    <a:pt x="317" y="7184"/>
                  </a:cubicBezTo>
                  <a:lnTo>
                    <a:pt x="6125" y="10540"/>
                  </a:lnTo>
                  <a:cubicBezTo>
                    <a:pt x="12107" y="7068"/>
                    <a:pt x="11953" y="7193"/>
                    <a:pt x="12049" y="7097"/>
                  </a:cubicBezTo>
                  <a:cubicBezTo>
                    <a:pt x="12174" y="6982"/>
                    <a:pt x="12241" y="6818"/>
                    <a:pt x="12241" y="6645"/>
                  </a:cubicBezTo>
                  <a:lnTo>
                    <a:pt x="12241" y="385"/>
                  </a:lnTo>
                  <a:cubicBezTo>
                    <a:pt x="12241" y="251"/>
                    <a:pt x="12203" y="116"/>
                    <a:pt x="12135" y="1"/>
                  </a:cubicBezTo>
                  <a:close/>
                </a:path>
              </a:pathLst>
            </a:custGeom>
            <a:solidFill>
              <a:srgbClr val="8599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9"/>
            <p:cNvSpPr/>
            <p:nvPr/>
          </p:nvSpPr>
          <p:spPr>
            <a:xfrm>
              <a:off x="4014685" y="1591199"/>
              <a:ext cx="159853" cy="248808"/>
            </a:xfrm>
            <a:custGeom>
              <a:rect b="b" l="l" r="r" t="t"/>
              <a:pathLst>
                <a:path extrusionOk="0" h="9521" w="6117">
                  <a:moveTo>
                    <a:pt x="116" y="1"/>
                  </a:moveTo>
                  <a:lnTo>
                    <a:pt x="116" y="10"/>
                  </a:lnTo>
                  <a:cubicBezTo>
                    <a:pt x="39" y="145"/>
                    <a:pt x="1" y="289"/>
                    <a:pt x="1" y="443"/>
                  </a:cubicBezTo>
                  <a:lnTo>
                    <a:pt x="1" y="5982"/>
                  </a:lnTo>
                  <a:lnTo>
                    <a:pt x="6116" y="9520"/>
                  </a:lnTo>
                  <a:lnTo>
                    <a:pt x="6116" y="3443"/>
                  </a:lnTo>
                  <a:lnTo>
                    <a:pt x="116" y="1"/>
                  </a:ln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p:nvPr/>
          </p:nvSpPr>
          <p:spPr>
            <a:xfrm>
              <a:off x="4174511" y="1591460"/>
              <a:ext cx="159853" cy="275175"/>
            </a:xfrm>
            <a:custGeom>
              <a:rect b="b" l="l" r="r" t="t"/>
              <a:pathLst>
                <a:path extrusionOk="0" h="10530" w="6117">
                  <a:moveTo>
                    <a:pt x="6010" y="0"/>
                  </a:moveTo>
                  <a:lnTo>
                    <a:pt x="0" y="3433"/>
                  </a:lnTo>
                  <a:lnTo>
                    <a:pt x="0" y="10530"/>
                  </a:lnTo>
                  <a:lnTo>
                    <a:pt x="5809" y="7174"/>
                  </a:lnTo>
                  <a:cubicBezTo>
                    <a:pt x="6001" y="7058"/>
                    <a:pt x="6116" y="6856"/>
                    <a:pt x="6116" y="6635"/>
                  </a:cubicBezTo>
                  <a:lnTo>
                    <a:pt x="6116" y="375"/>
                  </a:lnTo>
                  <a:cubicBezTo>
                    <a:pt x="6116" y="241"/>
                    <a:pt x="6078" y="116"/>
                    <a:pt x="6010" y="0"/>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4174511" y="1591199"/>
              <a:ext cx="159853" cy="248808"/>
            </a:xfrm>
            <a:custGeom>
              <a:rect b="b" l="l" r="r" t="t"/>
              <a:pathLst>
                <a:path extrusionOk="0" h="9521" w="6117">
                  <a:moveTo>
                    <a:pt x="6010" y="1"/>
                  </a:moveTo>
                  <a:lnTo>
                    <a:pt x="0" y="3443"/>
                  </a:lnTo>
                  <a:lnTo>
                    <a:pt x="0" y="9520"/>
                  </a:lnTo>
                  <a:lnTo>
                    <a:pt x="5809" y="6164"/>
                  </a:lnTo>
                  <a:cubicBezTo>
                    <a:pt x="6001" y="6059"/>
                    <a:pt x="6116" y="5847"/>
                    <a:pt x="6116" y="5626"/>
                  </a:cubicBezTo>
                  <a:lnTo>
                    <a:pt x="6116" y="385"/>
                  </a:lnTo>
                  <a:cubicBezTo>
                    <a:pt x="6116" y="251"/>
                    <a:pt x="6078" y="116"/>
                    <a:pt x="6010" y="1"/>
                  </a:cubicBezTo>
                  <a:close/>
                </a:path>
              </a:pathLst>
            </a:custGeom>
            <a:solidFill>
              <a:srgbClr val="7B8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39"/>
          <p:cNvSpPr txBox="1"/>
          <p:nvPr/>
        </p:nvSpPr>
        <p:spPr>
          <a:xfrm>
            <a:off x="5406263" y="2910600"/>
            <a:ext cx="21561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Add more functionality</a:t>
            </a:r>
            <a:endParaRPr sz="2400">
              <a:solidFill>
                <a:srgbClr val="FFFFFF"/>
              </a:solidFill>
              <a:latin typeface="Golos Text Medium"/>
              <a:ea typeface="Golos Text Medium"/>
              <a:cs typeface="Golos Text Medium"/>
              <a:sym typeface="Golos Text Medium"/>
            </a:endParaRPr>
          </a:p>
        </p:txBody>
      </p:sp>
      <p:sp>
        <p:nvSpPr>
          <p:cNvPr id="660" name="Google Shape;660;p39"/>
          <p:cNvSpPr txBox="1"/>
          <p:nvPr/>
        </p:nvSpPr>
        <p:spPr>
          <a:xfrm>
            <a:off x="1581638" y="2910600"/>
            <a:ext cx="26232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Website → Python Package</a:t>
            </a:r>
            <a:endParaRPr sz="24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664" name="Shape 664"/>
        <p:cNvGrpSpPr/>
        <p:nvPr/>
      </p:nvGrpSpPr>
      <p:grpSpPr>
        <a:xfrm>
          <a:off x="0" y="0"/>
          <a:ext cx="0" cy="0"/>
          <a:chOff x="0" y="0"/>
          <a:chExt cx="0" cy="0"/>
        </a:xfrm>
      </p:grpSpPr>
      <p:sp>
        <p:nvSpPr>
          <p:cNvPr id="665" name="Google Shape;665;p40"/>
          <p:cNvSpPr txBox="1"/>
          <p:nvPr/>
        </p:nvSpPr>
        <p:spPr>
          <a:xfrm>
            <a:off x="715050" y="870425"/>
            <a:ext cx="7713900" cy="92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4800">
                <a:solidFill>
                  <a:srgbClr val="FFFFFF"/>
                </a:solidFill>
                <a:latin typeface="Golos Text Medium"/>
                <a:ea typeface="Golos Text Medium"/>
                <a:cs typeface="Golos Text Medium"/>
                <a:sym typeface="Golos Text Medium"/>
              </a:rPr>
              <a:t>Thank You!</a:t>
            </a:r>
            <a:endParaRPr sz="4800">
              <a:solidFill>
                <a:srgbClr val="FFFFFF"/>
              </a:solidFill>
              <a:latin typeface="Golos Text Medium"/>
              <a:ea typeface="Golos Text Medium"/>
              <a:cs typeface="Golos Text Medium"/>
              <a:sym typeface="Golos Text Medium"/>
            </a:endParaRPr>
          </a:p>
        </p:txBody>
      </p:sp>
      <p:sp>
        <p:nvSpPr>
          <p:cNvPr id="666" name="Google Shape;666;p40"/>
          <p:cNvSpPr txBox="1"/>
          <p:nvPr/>
        </p:nvSpPr>
        <p:spPr>
          <a:xfrm>
            <a:off x="1413000" y="1793825"/>
            <a:ext cx="6127800" cy="70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3000">
                <a:solidFill>
                  <a:srgbClr val="BCF8EC"/>
                </a:solidFill>
                <a:latin typeface="Golos Text Medium"/>
                <a:ea typeface="Golos Text Medium"/>
                <a:cs typeface="Golos Text Medium"/>
                <a:sym typeface="Golos Text Medium"/>
              </a:rPr>
              <a:t>Questions?</a:t>
            </a:r>
            <a:endParaRPr sz="3000">
              <a:solidFill>
                <a:srgbClr val="BCF8EC"/>
              </a:solidFill>
              <a:latin typeface="Golos Text Medium"/>
              <a:ea typeface="Golos Text Medium"/>
              <a:cs typeface="Golos Text Medium"/>
              <a:sym typeface="Golos Text Medium"/>
            </a:endParaRPr>
          </a:p>
        </p:txBody>
      </p:sp>
      <p:sp>
        <p:nvSpPr>
          <p:cNvPr id="667" name="Google Shape;667;p40"/>
          <p:cNvSpPr txBox="1"/>
          <p:nvPr/>
        </p:nvSpPr>
        <p:spPr>
          <a:xfrm>
            <a:off x="461800" y="3512025"/>
            <a:ext cx="57429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BCF8EC"/>
                </a:solidFill>
                <a:latin typeface="Golos Text Medium"/>
                <a:ea typeface="Golos Text Medium"/>
                <a:cs typeface="Golos Text Medium"/>
                <a:sym typeface="Golos Text Medium"/>
              </a:rPr>
              <a:t>Team members:</a:t>
            </a:r>
            <a:r>
              <a:rPr lang="en">
                <a:solidFill>
                  <a:srgbClr val="FFFFFF"/>
                </a:solidFill>
                <a:latin typeface="Golos Text Medium"/>
                <a:ea typeface="Golos Text Medium"/>
                <a:cs typeface="Golos Text Medium"/>
                <a:sym typeface="Golos Text Medium"/>
              </a:rPr>
              <a:t> Anna Lai, Jasmine Sun-Hu, Jasmine Zhang, Jeanine Ohene-Agyei, Matya Stavnitzky</a:t>
            </a:r>
            <a:endParaRPr>
              <a:solidFill>
                <a:srgbClr val="FFFFFF"/>
              </a:solidFill>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rPr lang="en">
                <a:solidFill>
                  <a:srgbClr val="BCF8EC"/>
                </a:solidFill>
                <a:latin typeface="Golos Text Medium"/>
                <a:ea typeface="Golos Text Medium"/>
                <a:cs typeface="Golos Text Medium"/>
                <a:sym typeface="Golos Text Medium"/>
              </a:rPr>
              <a:t>TA:</a:t>
            </a:r>
            <a:r>
              <a:rPr lang="en">
                <a:solidFill>
                  <a:srgbClr val="FFFFFF"/>
                </a:solidFill>
                <a:latin typeface="Golos Text Medium"/>
                <a:ea typeface="Golos Text Medium"/>
                <a:cs typeface="Golos Text Medium"/>
                <a:sym typeface="Golos Text Medium"/>
              </a:rPr>
              <a:t> Viet Nguyen</a:t>
            </a:r>
            <a:endParaRPr>
              <a:solidFill>
                <a:srgbClr val="FFFFFF"/>
              </a:solidFill>
              <a:latin typeface="Golos Text Medium"/>
              <a:ea typeface="Golos Text Medium"/>
              <a:cs typeface="Golos Text Medium"/>
              <a:sym typeface="Golos Text Medium"/>
            </a:endParaRPr>
          </a:p>
          <a:p>
            <a:pPr indent="0" lvl="0" marL="0" rtl="0" algn="l">
              <a:lnSpc>
                <a:spcPct val="115000"/>
              </a:lnSpc>
              <a:spcBef>
                <a:spcPts val="0"/>
              </a:spcBef>
              <a:spcAft>
                <a:spcPts val="0"/>
              </a:spcAft>
              <a:buNone/>
            </a:pPr>
            <a:r>
              <a:rPr lang="en">
                <a:solidFill>
                  <a:srgbClr val="BCF8EC"/>
                </a:solidFill>
                <a:latin typeface="Golos Text Medium"/>
                <a:ea typeface="Golos Text Medium"/>
                <a:cs typeface="Golos Text Medium"/>
                <a:sym typeface="Golos Text Medium"/>
              </a:rPr>
              <a:t>Mentor:</a:t>
            </a:r>
            <a:r>
              <a:rPr lang="en">
                <a:solidFill>
                  <a:srgbClr val="FFFFFF"/>
                </a:solidFill>
                <a:latin typeface="Golos Text Medium"/>
                <a:ea typeface="Golos Text Medium"/>
                <a:cs typeface="Golos Text Medium"/>
                <a:sym typeface="Golos Text Medium"/>
              </a:rPr>
              <a:t> Ross Goroshin</a:t>
            </a:r>
            <a:endParaRPr>
              <a:solidFill>
                <a:srgbClr val="FFFFFF"/>
              </a:solidFill>
              <a:latin typeface="Golos Text Medium"/>
              <a:ea typeface="Golos Text Medium"/>
              <a:cs typeface="Golos Text Medium"/>
              <a:sym typeface="Golos Text Medium"/>
            </a:endParaRPr>
          </a:p>
        </p:txBody>
      </p:sp>
      <p:sp>
        <p:nvSpPr>
          <p:cNvPr id="668" name="Google Shape;668;p40"/>
          <p:cNvSpPr txBox="1"/>
          <p:nvPr/>
        </p:nvSpPr>
        <p:spPr>
          <a:xfrm>
            <a:off x="1561050" y="2501225"/>
            <a:ext cx="58317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FFFFF"/>
                </a:solidFill>
                <a:latin typeface="Golos Text Medium"/>
                <a:ea typeface="Golos Text Medium"/>
                <a:cs typeface="Golos Text Medium"/>
                <a:sym typeface="Golos Text Medium"/>
              </a:rPr>
              <a:t>https://jasminezhangxyz.github.io/clarity-ai/</a:t>
            </a:r>
            <a:endParaRPr sz="1800">
              <a:solidFill>
                <a:srgbClr val="FFFFFF"/>
              </a:solidFill>
              <a:latin typeface="Golos Text Medium"/>
              <a:ea typeface="Golos Text Medium"/>
              <a:cs typeface="Golos Text Medium"/>
              <a:sym typeface="Golos Text Medium"/>
            </a:endParaRPr>
          </a:p>
        </p:txBody>
      </p:sp>
      <p:pic>
        <p:nvPicPr>
          <p:cNvPr id="669" name="Google Shape;669;p40"/>
          <p:cNvPicPr preferRelativeResize="0"/>
          <p:nvPr/>
        </p:nvPicPr>
        <p:blipFill>
          <a:blip r:embed="rId3">
            <a:alphaModFix/>
          </a:blip>
          <a:stretch>
            <a:fillRect/>
          </a:stretch>
        </p:blipFill>
        <p:spPr>
          <a:xfrm>
            <a:off x="7540800" y="3557425"/>
            <a:ext cx="1333500" cy="133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673" name="Shape 673"/>
        <p:cNvGrpSpPr/>
        <p:nvPr/>
      </p:nvGrpSpPr>
      <p:grpSpPr>
        <a:xfrm>
          <a:off x="0" y="0"/>
          <a:ext cx="0" cy="0"/>
          <a:chOff x="0" y="0"/>
          <a:chExt cx="0" cy="0"/>
        </a:xfrm>
      </p:grpSpPr>
      <p:sp>
        <p:nvSpPr>
          <p:cNvPr id="674" name="Google Shape;674;p41"/>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Back-Up Slide: Importance of Interpretability</a:t>
            </a:r>
            <a:endParaRPr sz="2400">
              <a:solidFill>
                <a:srgbClr val="FFFFFF"/>
              </a:solidFill>
              <a:latin typeface="Golos Text Medium"/>
              <a:ea typeface="Golos Text Medium"/>
              <a:cs typeface="Golos Text Medium"/>
              <a:sym typeface="Golos Text Medium"/>
            </a:endParaRPr>
          </a:p>
        </p:txBody>
      </p:sp>
      <p:pic>
        <p:nvPicPr>
          <p:cNvPr id="675" name="Google Shape;675;p41"/>
          <p:cNvPicPr preferRelativeResize="0"/>
          <p:nvPr/>
        </p:nvPicPr>
        <p:blipFill>
          <a:blip r:embed="rId3">
            <a:alphaModFix/>
          </a:blip>
          <a:stretch>
            <a:fillRect/>
          </a:stretch>
        </p:blipFill>
        <p:spPr>
          <a:xfrm>
            <a:off x="1112749" y="1434875"/>
            <a:ext cx="2870850" cy="2982150"/>
          </a:xfrm>
          <a:prstGeom prst="rect">
            <a:avLst/>
          </a:prstGeom>
          <a:noFill/>
          <a:ln>
            <a:noFill/>
          </a:ln>
        </p:spPr>
      </p:pic>
      <p:pic>
        <p:nvPicPr>
          <p:cNvPr id="676" name="Google Shape;676;p41"/>
          <p:cNvPicPr preferRelativeResize="0"/>
          <p:nvPr/>
        </p:nvPicPr>
        <p:blipFill>
          <a:blip r:embed="rId4">
            <a:alphaModFix/>
          </a:blip>
          <a:stretch>
            <a:fillRect/>
          </a:stretch>
        </p:blipFill>
        <p:spPr>
          <a:xfrm>
            <a:off x="5047949" y="1316400"/>
            <a:ext cx="2983405" cy="321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71" name="Shape 71"/>
        <p:cNvGrpSpPr/>
        <p:nvPr/>
      </p:nvGrpSpPr>
      <p:grpSpPr>
        <a:xfrm>
          <a:off x="0" y="0"/>
          <a:ext cx="0" cy="0"/>
          <a:chOff x="0" y="0"/>
          <a:chExt cx="0" cy="0"/>
        </a:xfrm>
      </p:grpSpPr>
      <p:sp>
        <p:nvSpPr>
          <p:cNvPr id="72" name="Google Shape;72;p15"/>
          <p:cNvSpPr txBox="1"/>
          <p:nvPr/>
        </p:nvSpPr>
        <p:spPr>
          <a:xfrm>
            <a:off x="715050" y="2594850"/>
            <a:ext cx="7713900" cy="9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700">
                <a:solidFill>
                  <a:srgbClr val="FFFFFF"/>
                </a:solidFill>
                <a:latin typeface="Golos Text Medium"/>
                <a:ea typeface="Golos Text Medium"/>
                <a:cs typeface="Golos Text Medium"/>
                <a:sym typeface="Golos Text Medium"/>
              </a:rPr>
              <a:t>What is Interpretability?</a:t>
            </a:r>
            <a:endParaRPr sz="4700">
              <a:solidFill>
                <a:srgbClr val="FFFFFF"/>
              </a:solidFill>
              <a:latin typeface="Golos Text Medium"/>
              <a:ea typeface="Golos Text Medium"/>
              <a:cs typeface="Golos Text Medium"/>
              <a:sym typeface="Golos Text Medium"/>
            </a:endParaRPr>
          </a:p>
        </p:txBody>
      </p:sp>
      <p:sp>
        <p:nvSpPr>
          <p:cNvPr id="73" name="Google Shape;73;p15"/>
          <p:cNvSpPr txBox="1"/>
          <p:nvPr/>
        </p:nvSpPr>
        <p:spPr>
          <a:xfrm>
            <a:off x="715050" y="1640550"/>
            <a:ext cx="2035200" cy="9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0">
                <a:solidFill>
                  <a:srgbClr val="BCF8EC"/>
                </a:solidFill>
                <a:latin typeface="Golos Text Medium"/>
                <a:ea typeface="Golos Text Medium"/>
                <a:cs typeface="Golos Text Medium"/>
                <a:sym typeface="Golos Text Medium"/>
              </a:rPr>
              <a:t>01</a:t>
            </a:r>
            <a:endParaRPr sz="5000">
              <a:solidFill>
                <a:srgbClr val="BCF8EC"/>
              </a:solidFill>
              <a:latin typeface="Golos Text Medium"/>
              <a:ea typeface="Golos Text Medium"/>
              <a:cs typeface="Golos Text Medium"/>
              <a:sym typeface="Golos Tex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680" name="Shape 680"/>
        <p:cNvGrpSpPr/>
        <p:nvPr/>
      </p:nvGrpSpPr>
      <p:grpSpPr>
        <a:xfrm>
          <a:off x="0" y="0"/>
          <a:ext cx="0" cy="0"/>
          <a:chOff x="0" y="0"/>
          <a:chExt cx="0" cy="0"/>
        </a:xfrm>
      </p:grpSpPr>
      <p:sp>
        <p:nvSpPr>
          <p:cNvPr id="681" name="Google Shape;681;p42"/>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Back-Up Slide: Goal of clarity</a:t>
            </a:r>
            <a:r>
              <a:rPr lang="en" sz="2400">
                <a:solidFill>
                  <a:srgbClr val="BCF8EC"/>
                </a:solidFill>
                <a:latin typeface="Golos Text Medium"/>
                <a:ea typeface="Golos Text Medium"/>
                <a:cs typeface="Golos Text Medium"/>
                <a:sym typeface="Golos Text Medium"/>
              </a:rPr>
              <a:t>AI</a:t>
            </a:r>
            <a:r>
              <a:rPr lang="en" sz="2400">
                <a:solidFill>
                  <a:srgbClr val="FFFFFF"/>
                </a:solidFill>
                <a:latin typeface="Golos Text Medium"/>
                <a:ea typeface="Golos Text Medium"/>
                <a:cs typeface="Golos Text Medium"/>
                <a:sym typeface="Golos Text Medium"/>
              </a:rPr>
              <a:t>.</a:t>
            </a:r>
            <a:endParaRPr sz="2400">
              <a:solidFill>
                <a:srgbClr val="FFFFFF"/>
              </a:solidFill>
              <a:latin typeface="Golos Text Medium"/>
              <a:ea typeface="Golos Text Medium"/>
              <a:cs typeface="Golos Text Medium"/>
              <a:sym typeface="Golos Text Medium"/>
            </a:endParaRPr>
          </a:p>
        </p:txBody>
      </p:sp>
      <p:pic>
        <p:nvPicPr>
          <p:cNvPr id="682" name="Google Shape;682;p42"/>
          <p:cNvPicPr preferRelativeResize="0"/>
          <p:nvPr/>
        </p:nvPicPr>
        <p:blipFill>
          <a:blip r:embed="rId3">
            <a:alphaModFix/>
          </a:blip>
          <a:stretch>
            <a:fillRect/>
          </a:stretch>
        </p:blipFill>
        <p:spPr>
          <a:xfrm>
            <a:off x="4107587" y="2015257"/>
            <a:ext cx="1631967" cy="1694186"/>
          </a:xfrm>
          <a:prstGeom prst="rect">
            <a:avLst/>
          </a:prstGeom>
          <a:noFill/>
          <a:ln>
            <a:noFill/>
          </a:ln>
        </p:spPr>
      </p:pic>
      <p:pic>
        <p:nvPicPr>
          <p:cNvPr id="683" name="Google Shape;683;p42"/>
          <p:cNvPicPr preferRelativeResize="0"/>
          <p:nvPr/>
        </p:nvPicPr>
        <p:blipFill>
          <a:blip r:embed="rId4">
            <a:alphaModFix/>
          </a:blip>
          <a:stretch>
            <a:fillRect/>
          </a:stretch>
        </p:blipFill>
        <p:spPr>
          <a:xfrm>
            <a:off x="6344595" y="1947950"/>
            <a:ext cx="1695951" cy="1828800"/>
          </a:xfrm>
          <a:prstGeom prst="rect">
            <a:avLst/>
          </a:prstGeom>
          <a:noFill/>
          <a:ln>
            <a:noFill/>
          </a:ln>
        </p:spPr>
      </p:pic>
      <p:grpSp>
        <p:nvGrpSpPr>
          <p:cNvPr id="684" name="Google Shape;684;p42"/>
          <p:cNvGrpSpPr/>
          <p:nvPr/>
        </p:nvGrpSpPr>
        <p:grpSpPr>
          <a:xfrm>
            <a:off x="936014" y="1731646"/>
            <a:ext cx="2286009" cy="2286012"/>
            <a:chOff x="1750184" y="2413530"/>
            <a:chExt cx="359730" cy="359441"/>
          </a:xfrm>
        </p:grpSpPr>
        <p:sp>
          <p:nvSpPr>
            <p:cNvPr id="685" name="Google Shape;685;p42"/>
            <p:cNvSpPr/>
            <p:nvPr/>
          </p:nvSpPr>
          <p:spPr>
            <a:xfrm>
              <a:off x="1867074" y="2496981"/>
              <a:ext cx="58000" cy="64965"/>
            </a:xfrm>
            <a:custGeom>
              <a:rect b="b" l="l" r="r" t="t"/>
              <a:pathLst>
                <a:path extrusionOk="0" h="2481" w="2215">
                  <a:moveTo>
                    <a:pt x="1203" y="0"/>
                  </a:moveTo>
                  <a:lnTo>
                    <a:pt x="335" y="878"/>
                  </a:lnTo>
                  <a:cubicBezTo>
                    <a:pt x="1" y="1202"/>
                    <a:pt x="1" y="1736"/>
                    <a:pt x="335" y="2070"/>
                  </a:cubicBezTo>
                  <a:lnTo>
                    <a:pt x="745" y="2481"/>
                  </a:lnTo>
                  <a:lnTo>
                    <a:pt x="2214" y="1011"/>
                  </a:lnTo>
                  <a:lnTo>
                    <a:pt x="1203" y="0"/>
                  </a:ln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1824863" y="2413530"/>
              <a:ext cx="285050" cy="285312"/>
            </a:xfrm>
            <a:custGeom>
              <a:rect b="b" l="l" r="r" t="t"/>
              <a:pathLst>
                <a:path extrusionOk="0" h="10896" w="10886">
                  <a:moveTo>
                    <a:pt x="2033" y="1"/>
                  </a:moveTo>
                  <a:cubicBezTo>
                    <a:pt x="1851" y="1"/>
                    <a:pt x="1670" y="29"/>
                    <a:pt x="1498" y="77"/>
                  </a:cubicBezTo>
                  <a:cubicBezTo>
                    <a:pt x="1336" y="125"/>
                    <a:pt x="1279" y="335"/>
                    <a:pt x="1403" y="449"/>
                  </a:cubicBezTo>
                  <a:lnTo>
                    <a:pt x="2519" y="1565"/>
                  </a:lnTo>
                  <a:cubicBezTo>
                    <a:pt x="2586" y="1632"/>
                    <a:pt x="2643" y="1718"/>
                    <a:pt x="2672" y="1804"/>
                  </a:cubicBezTo>
                  <a:cubicBezTo>
                    <a:pt x="2843" y="2243"/>
                    <a:pt x="2510" y="2720"/>
                    <a:pt x="2033" y="2720"/>
                  </a:cubicBezTo>
                  <a:cubicBezTo>
                    <a:pt x="1956" y="2720"/>
                    <a:pt x="1870" y="2701"/>
                    <a:pt x="1794" y="2672"/>
                  </a:cubicBezTo>
                  <a:cubicBezTo>
                    <a:pt x="1708" y="2643"/>
                    <a:pt x="1622" y="2586"/>
                    <a:pt x="1556" y="2519"/>
                  </a:cubicBezTo>
                  <a:lnTo>
                    <a:pt x="439" y="1403"/>
                  </a:lnTo>
                  <a:cubicBezTo>
                    <a:pt x="397" y="1360"/>
                    <a:pt x="341" y="1340"/>
                    <a:pt x="285" y="1340"/>
                  </a:cubicBezTo>
                  <a:cubicBezTo>
                    <a:pt x="192" y="1340"/>
                    <a:pt x="101" y="1397"/>
                    <a:pt x="77" y="1499"/>
                  </a:cubicBezTo>
                  <a:cubicBezTo>
                    <a:pt x="20" y="1680"/>
                    <a:pt x="1" y="1861"/>
                    <a:pt x="1" y="2042"/>
                  </a:cubicBezTo>
                  <a:cubicBezTo>
                    <a:pt x="1" y="3120"/>
                    <a:pt x="831" y="4008"/>
                    <a:pt x="1909" y="4065"/>
                  </a:cubicBezTo>
                  <a:lnTo>
                    <a:pt x="2042" y="4084"/>
                  </a:lnTo>
                  <a:cubicBezTo>
                    <a:pt x="2242" y="4084"/>
                    <a:pt x="2443" y="4055"/>
                    <a:pt x="2634" y="3989"/>
                  </a:cubicBezTo>
                  <a:cubicBezTo>
                    <a:pt x="2681" y="3979"/>
                    <a:pt x="2719" y="3960"/>
                    <a:pt x="2758" y="3950"/>
                  </a:cubicBezTo>
                  <a:lnTo>
                    <a:pt x="6946" y="8138"/>
                  </a:lnTo>
                  <a:cubicBezTo>
                    <a:pt x="6927" y="8177"/>
                    <a:pt x="6917" y="8215"/>
                    <a:pt x="6907" y="8262"/>
                  </a:cubicBezTo>
                  <a:cubicBezTo>
                    <a:pt x="6841" y="8453"/>
                    <a:pt x="6812" y="8654"/>
                    <a:pt x="6812" y="8854"/>
                  </a:cubicBezTo>
                  <a:lnTo>
                    <a:pt x="6831" y="8987"/>
                  </a:lnTo>
                  <a:cubicBezTo>
                    <a:pt x="6888" y="10065"/>
                    <a:pt x="7776" y="10895"/>
                    <a:pt x="8854" y="10895"/>
                  </a:cubicBezTo>
                  <a:cubicBezTo>
                    <a:pt x="9035" y="10895"/>
                    <a:pt x="9216" y="10876"/>
                    <a:pt x="9388" y="10819"/>
                  </a:cubicBezTo>
                  <a:cubicBezTo>
                    <a:pt x="9569" y="10781"/>
                    <a:pt x="9617" y="10552"/>
                    <a:pt x="9483" y="10438"/>
                  </a:cubicBezTo>
                  <a:lnTo>
                    <a:pt x="8367" y="9331"/>
                  </a:lnTo>
                  <a:cubicBezTo>
                    <a:pt x="8300" y="9264"/>
                    <a:pt x="8243" y="9178"/>
                    <a:pt x="8214" y="9092"/>
                  </a:cubicBezTo>
                  <a:cubicBezTo>
                    <a:pt x="8043" y="8644"/>
                    <a:pt x="8367" y="8177"/>
                    <a:pt x="8844" y="8177"/>
                  </a:cubicBezTo>
                  <a:cubicBezTo>
                    <a:pt x="8920" y="8177"/>
                    <a:pt x="9006" y="8186"/>
                    <a:pt x="9083" y="8224"/>
                  </a:cubicBezTo>
                  <a:cubicBezTo>
                    <a:pt x="9178" y="8253"/>
                    <a:pt x="9254" y="8301"/>
                    <a:pt x="9331" y="8377"/>
                  </a:cubicBezTo>
                  <a:lnTo>
                    <a:pt x="10437" y="9484"/>
                  </a:lnTo>
                  <a:cubicBezTo>
                    <a:pt x="10485" y="9531"/>
                    <a:pt x="10543" y="9553"/>
                    <a:pt x="10600" y="9553"/>
                  </a:cubicBezTo>
                  <a:cubicBezTo>
                    <a:pt x="10692" y="9553"/>
                    <a:pt x="10780" y="9494"/>
                    <a:pt x="10809" y="9388"/>
                  </a:cubicBezTo>
                  <a:cubicBezTo>
                    <a:pt x="10867" y="9216"/>
                    <a:pt x="10886" y="9035"/>
                    <a:pt x="10886" y="8854"/>
                  </a:cubicBezTo>
                  <a:cubicBezTo>
                    <a:pt x="10886" y="7785"/>
                    <a:pt x="10046" y="6898"/>
                    <a:pt x="8978" y="6831"/>
                  </a:cubicBezTo>
                  <a:lnTo>
                    <a:pt x="8844" y="6812"/>
                  </a:lnTo>
                  <a:cubicBezTo>
                    <a:pt x="8644" y="6812"/>
                    <a:pt x="8443" y="6851"/>
                    <a:pt x="8253" y="6908"/>
                  </a:cubicBezTo>
                  <a:lnTo>
                    <a:pt x="8129" y="6946"/>
                  </a:lnTo>
                  <a:lnTo>
                    <a:pt x="3941" y="2758"/>
                  </a:lnTo>
                  <a:cubicBezTo>
                    <a:pt x="3960" y="2720"/>
                    <a:pt x="3969" y="2682"/>
                    <a:pt x="3979" y="2643"/>
                  </a:cubicBezTo>
                  <a:cubicBezTo>
                    <a:pt x="4045" y="2453"/>
                    <a:pt x="4074" y="2252"/>
                    <a:pt x="4074" y="2052"/>
                  </a:cubicBezTo>
                  <a:lnTo>
                    <a:pt x="4065" y="1909"/>
                  </a:lnTo>
                  <a:cubicBezTo>
                    <a:pt x="3998" y="840"/>
                    <a:pt x="3111" y="10"/>
                    <a:pt x="2033" y="1"/>
                  </a:cubicBezTo>
                  <a:close/>
                </a:path>
              </a:pathLst>
            </a:custGeom>
            <a:solidFill>
              <a:srgbClr val="CDD7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
            <p:cNvSpPr/>
            <p:nvPr/>
          </p:nvSpPr>
          <p:spPr>
            <a:xfrm>
              <a:off x="1893808" y="2482737"/>
              <a:ext cx="147160" cy="146898"/>
            </a:xfrm>
            <a:custGeom>
              <a:rect b="b" l="l" r="r" t="t"/>
              <a:pathLst>
                <a:path extrusionOk="0" h="5610" w="5620">
                  <a:moveTo>
                    <a:pt x="1365" y="0"/>
                  </a:moveTo>
                  <a:lnTo>
                    <a:pt x="1" y="1346"/>
                  </a:lnTo>
                  <a:cubicBezTo>
                    <a:pt x="39" y="1336"/>
                    <a:pt x="77" y="1317"/>
                    <a:pt x="115" y="1307"/>
                  </a:cubicBezTo>
                  <a:lnTo>
                    <a:pt x="4303" y="5495"/>
                  </a:lnTo>
                  <a:cubicBezTo>
                    <a:pt x="4294" y="5534"/>
                    <a:pt x="4274" y="5572"/>
                    <a:pt x="4265" y="5610"/>
                  </a:cubicBezTo>
                  <a:lnTo>
                    <a:pt x="5620" y="4255"/>
                  </a:lnTo>
                  <a:lnTo>
                    <a:pt x="5620" y="4255"/>
                  </a:lnTo>
                  <a:lnTo>
                    <a:pt x="5505" y="4303"/>
                  </a:lnTo>
                  <a:lnTo>
                    <a:pt x="1327" y="115"/>
                  </a:lnTo>
                  <a:cubicBezTo>
                    <a:pt x="1336" y="77"/>
                    <a:pt x="1346" y="39"/>
                    <a:pt x="1365" y="0"/>
                  </a:cubicBezTo>
                  <a:close/>
                </a:path>
              </a:pathLst>
            </a:custGeom>
            <a:solidFill>
              <a:srgbClr val="9BA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2"/>
            <p:cNvSpPr/>
            <p:nvPr/>
          </p:nvSpPr>
          <p:spPr>
            <a:xfrm>
              <a:off x="1787654" y="2492294"/>
              <a:ext cx="245065" cy="246767"/>
            </a:xfrm>
            <a:custGeom>
              <a:rect b="b" l="l" r="r" t="t"/>
              <a:pathLst>
                <a:path extrusionOk="0" h="9424" w="9359">
                  <a:moveTo>
                    <a:pt x="6073" y="0"/>
                  </a:moveTo>
                  <a:cubicBezTo>
                    <a:pt x="5922" y="0"/>
                    <a:pt x="5772" y="60"/>
                    <a:pt x="5657" y="179"/>
                  </a:cubicBezTo>
                  <a:lnTo>
                    <a:pt x="2853" y="2984"/>
                  </a:lnTo>
                  <a:cubicBezTo>
                    <a:pt x="2557" y="3270"/>
                    <a:pt x="2557" y="3747"/>
                    <a:pt x="2853" y="4033"/>
                  </a:cubicBezTo>
                  <a:lnTo>
                    <a:pt x="2957" y="4148"/>
                  </a:lnTo>
                  <a:lnTo>
                    <a:pt x="0" y="7105"/>
                  </a:lnTo>
                  <a:lnTo>
                    <a:pt x="2318" y="9423"/>
                  </a:lnTo>
                  <a:lnTo>
                    <a:pt x="5266" y="6456"/>
                  </a:lnTo>
                  <a:cubicBezTo>
                    <a:pt x="5414" y="6604"/>
                    <a:pt x="5607" y="6678"/>
                    <a:pt x="5799" y="6678"/>
                  </a:cubicBezTo>
                  <a:cubicBezTo>
                    <a:pt x="5991" y="6678"/>
                    <a:pt x="6182" y="6604"/>
                    <a:pt x="6325" y="6456"/>
                  </a:cubicBezTo>
                  <a:lnTo>
                    <a:pt x="9130" y="3652"/>
                  </a:lnTo>
                  <a:cubicBezTo>
                    <a:pt x="9359" y="3423"/>
                    <a:pt x="9359" y="3041"/>
                    <a:pt x="9120" y="2812"/>
                  </a:cubicBezTo>
                  <a:lnTo>
                    <a:pt x="9101" y="2793"/>
                  </a:lnTo>
                  <a:cubicBezTo>
                    <a:pt x="8984" y="2676"/>
                    <a:pt x="8829" y="2616"/>
                    <a:pt x="8673" y="2616"/>
                  </a:cubicBezTo>
                  <a:cubicBezTo>
                    <a:pt x="8537" y="2616"/>
                    <a:pt x="8401" y="2662"/>
                    <a:pt x="8290" y="2755"/>
                  </a:cubicBezTo>
                  <a:cubicBezTo>
                    <a:pt x="8287" y="2758"/>
                    <a:pt x="8284" y="2761"/>
                    <a:pt x="8280" y="2764"/>
                  </a:cubicBezTo>
                  <a:lnTo>
                    <a:pt x="8280" y="2764"/>
                  </a:lnTo>
                  <a:cubicBezTo>
                    <a:pt x="8490" y="2525"/>
                    <a:pt x="8481" y="2173"/>
                    <a:pt x="8252" y="1944"/>
                  </a:cubicBezTo>
                  <a:lnTo>
                    <a:pt x="8224" y="1925"/>
                  </a:lnTo>
                  <a:cubicBezTo>
                    <a:pt x="8185" y="1877"/>
                    <a:pt x="8138" y="1839"/>
                    <a:pt x="8080" y="1811"/>
                  </a:cubicBezTo>
                  <a:cubicBezTo>
                    <a:pt x="7994" y="1767"/>
                    <a:pt x="7900" y="1746"/>
                    <a:pt x="7807" y="1746"/>
                  </a:cubicBezTo>
                  <a:cubicBezTo>
                    <a:pt x="7655" y="1746"/>
                    <a:pt x="7506" y="1803"/>
                    <a:pt x="7394" y="1915"/>
                  </a:cubicBezTo>
                  <a:cubicBezTo>
                    <a:pt x="7623" y="1677"/>
                    <a:pt x="7623" y="1305"/>
                    <a:pt x="7394" y="1066"/>
                  </a:cubicBezTo>
                  <a:lnTo>
                    <a:pt x="7365" y="1047"/>
                  </a:lnTo>
                  <a:cubicBezTo>
                    <a:pt x="7250" y="928"/>
                    <a:pt x="7098" y="868"/>
                    <a:pt x="6945" y="868"/>
                  </a:cubicBezTo>
                  <a:cubicBezTo>
                    <a:pt x="6793" y="868"/>
                    <a:pt x="6640" y="928"/>
                    <a:pt x="6525" y="1047"/>
                  </a:cubicBezTo>
                  <a:cubicBezTo>
                    <a:pt x="6754" y="809"/>
                    <a:pt x="6754" y="437"/>
                    <a:pt x="6525" y="198"/>
                  </a:cubicBezTo>
                  <a:lnTo>
                    <a:pt x="6497" y="179"/>
                  </a:lnTo>
                  <a:cubicBezTo>
                    <a:pt x="6378" y="60"/>
                    <a:pt x="6225" y="0"/>
                    <a:pt x="6073" y="0"/>
                  </a:cubicBez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2"/>
            <p:cNvSpPr/>
            <p:nvPr/>
          </p:nvSpPr>
          <p:spPr>
            <a:xfrm>
              <a:off x="1806141" y="2613871"/>
              <a:ext cx="106442" cy="106442"/>
            </a:xfrm>
            <a:custGeom>
              <a:rect b="b" l="l" r="r" t="t"/>
              <a:pathLst>
                <a:path extrusionOk="0" h="4065" w="4065">
                  <a:moveTo>
                    <a:pt x="1746" y="1"/>
                  </a:moveTo>
                  <a:lnTo>
                    <a:pt x="0" y="1747"/>
                  </a:lnTo>
                  <a:lnTo>
                    <a:pt x="2318" y="4065"/>
                  </a:lnTo>
                  <a:lnTo>
                    <a:pt x="4064" y="2310"/>
                  </a:lnTo>
                  <a:lnTo>
                    <a:pt x="1746" y="1"/>
                  </a:ln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2"/>
            <p:cNvSpPr/>
            <p:nvPr/>
          </p:nvSpPr>
          <p:spPr>
            <a:xfrm>
              <a:off x="1923790" y="2515075"/>
              <a:ext cx="52972" cy="46321"/>
            </a:xfrm>
            <a:custGeom>
              <a:rect b="b" l="l" r="r" t="t"/>
              <a:pathLst>
                <a:path extrusionOk="0" h="1769" w="2023">
                  <a:moveTo>
                    <a:pt x="1741" y="1"/>
                  </a:moveTo>
                  <a:cubicBezTo>
                    <a:pt x="1588" y="1"/>
                    <a:pt x="1438" y="60"/>
                    <a:pt x="1326" y="177"/>
                  </a:cubicBezTo>
                  <a:lnTo>
                    <a:pt x="77" y="1408"/>
                  </a:lnTo>
                  <a:cubicBezTo>
                    <a:pt x="0" y="1494"/>
                    <a:pt x="0" y="1627"/>
                    <a:pt x="77" y="1704"/>
                  </a:cubicBezTo>
                  <a:cubicBezTo>
                    <a:pt x="120" y="1747"/>
                    <a:pt x="172" y="1768"/>
                    <a:pt x="225" y="1768"/>
                  </a:cubicBezTo>
                  <a:cubicBezTo>
                    <a:pt x="277" y="1768"/>
                    <a:pt x="329" y="1747"/>
                    <a:pt x="372" y="1704"/>
                  </a:cubicBezTo>
                  <a:lnTo>
                    <a:pt x="2023" y="72"/>
                  </a:lnTo>
                  <a:cubicBezTo>
                    <a:pt x="1934" y="24"/>
                    <a:pt x="1837" y="1"/>
                    <a:pt x="1741" y="1"/>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2"/>
            <p:cNvSpPr/>
            <p:nvPr/>
          </p:nvSpPr>
          <p:spPr>
            <a:xfrm>
              <a:off x="1944215" y="2537882"/>
              <a:ext cx="55277" cy="46766"/>
            </a:xfrm>
            <a:custGeom>
              <a:rect b="b" l="l" r="r" t="t"/>
              <a:pathLst>
                <a:path extrusionOk="0" h="1786" w="2111">
                  <a:moveTo>
                    <a:pt x="1839" y="0"/>
                  </a:moveTo>
                  <a:cubicBezTo>
                    <a:pt x="1686" y="0"/>
                    <a:pt x="1533" y="62"/>
                    <a:pt x="1415" y="174"/>
                  </a:cubicBezTo>
                  <a:lnTo>
                    <a:pt x="174" y="1415"/>
                  </a:lnTo>
                  <a:cubicBezTo>
                    <a:pt x="0" y="1567"/>
                    <a:pt x="146" y="1785"/>
                    <a:pt x="313" y="1785"/>
                  </a:cubicBezTo>
                  <a:cubicBezTo>
                    <a:pt x="367" y="1785"/>
                    <a:pt x="422" y="1763"/>
                    <a:pt x="470" y="1710"/>
                  </a:cubicBezTo>
                  <a:lnTo>
                    <a:pt x="2111" y="70"/>
                  </a:lnTo>
                  <a:cubicBezTo>
                    <a:pt x="2025" y="23"/>
                    <a:pt x="1932" y="0"/>
                    <a:pt x="1839" y="0"/>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2"/>
            <p:cNvSpPr/>
            <p:nvPr/>
          </p:nvSpPr>
          <p:spPr>
            <a:xfrm>
              <a:off x="1968252" y="2560611"/>
              <a:ext cx="53993" cy="46243"/>
            </a:xfrm>
            <a:custGeom>
              <a:rect b="b" l="l" r="r" t="t"/>
              <a:pathLst>
                <a:path extrusionOk="0" h="1766" w="2062">
                  <a:moveTo>
                    <a:pt x="1790" y="0"/>
                  </a:moveTo>
                  <a:cubicBezTo>
                    <a:pt x="1653" y="0"/>
                    <a:pt x="1516" y="50"/>
                    <a:pt x="1403" y="146"/>
                  </a:cubicBezTo>
                  <a:lnTo>
                    <a:pt x="134" y="1415"/>
                  </a:lnTo>
                  <a:cubicBezTo>
                    <a:pt x="1" y="1570"/>
                    <a:pt x="132" y="1766"/>
                    <a:pt x="290" y="1766"/>
                  </a:cubicBezTo>
                  <a:cubicBezTo>
                    <a:pt x="336" y="1766"/>
                    <a:pt x="385" y="1749"/>
                    <a:pt x="430" y="1711"/>
                  </a:cubicBezTo>
                  <a:lnTo>
                    <a:pt x="2061" y="70"/>
                  </a:lnTo>
                  <a:cubicBezTo>
                    <a:pt x="1976" y="23"/>
                    <a:pt x="1883" y="0"/>
                    <a:pt x="1790" y="0"/>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2"/>
            <p:cNvSpPr/>
            <p:nvPr/>
          </p:nvSpPr>
          <p:spPr>
            <a:xfrm>
              <a:off x="1792630" y="2614945"/>
              <a:ext cx="116707" cy="115869"/>
            </a:xfrm>
            <a:custGeom>
              <a:rect b="b" l="l" r="r" t="t"/>
              <a:pathLst>
                <a:path extrusionOk="0" h="4425" w="4457">
                  <a:moveTo>
                    <a:pt x="1122" y="0"/>
                  </a:moveTo>
                  <a:cubicBezTo>
                    <a:pt x="1065" y="0"/>
                    <a:pt x="1007" y="22"/>
                    <a:pt x="964" y="65"/>
                  </a:cubicBezTo>
                  <a:lnTo>
                    <a:pt x="1" y="1028"/>
                  </a:lnTo>
                  <a:lnTo>
                    <a:pt x="3407" y="4425"/>
                  </a:lnTo>
                  <a:lnTo>
                    <a:pt x="4370" y="3471"/>
                  </a:lnTo>
                  <a:cubicBezTo>
                    <a:pt x="4456" y="3375"/>
                    <a:pt x="4456" y="3242"/>
                    <a:pt x="4370" y="3156"/>
                  </a:cubicBezTo>
                  <a:lnTo>
                    <a:pt x="1279" y="65"/>
                  </a:lnTo>
                  <a:cubicBezTo>
                    <a:pt x="1236" y="22"/>
                    <a:pt x="1179" y="0"/>
                    <a:pt x="1122"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1750184" y="2637621"/>
              <a:ext cx="135900" cy="135350"/>
            </a:xfrm>
            <a:custGeom>
              <a:rect b="b" l="l" r="r" t="t"/>
              <a:pathLst>
                <a:path extrusionOk="0" h="5169" w="5190">
                  <a:moveTo>
                    <a:pt x="1784" y="0"/>
                  </a:moveTo>
                  <a:lnTo>
                    <a:pt x="86" y="1698"/>
                  </a:lnTo>
                  <a:cubicBezTo>
                    <a:pt x="0" y="1784"/>
                    <a:pt x="0" y="1927"/>
                    <a:pt x="86" y="2013"/>
                  </a:cubicBezTo>
                  <a:lnTo>
                    <a:pt x="3177" y="5104"/>
                  </a:lnTo>
                  <a:cubicBezTo>
                    <a:pt x="3220" y="5147"/>
                    <a:pt x="3277" y="5168"/>
                    <a:pt x="3334" y="5168"/>
                  </a:cubicBezTo>
                  <a:cubicBezTo>
                    <a:pt x="3392" y="5168"/>
                    <a:pt x="3449" y="5147"/>
                    <a:pt x="3492" y="5104"/>
                  </a:cubicBezTo>
                  <a:lnTo>
                    <a:pt x="5190" y="3396"/>
                  </a:lnTo>
                  <a:lnTo>
                    <a:pt x="1784" y="0"/>
                  </a:lnTo>
                  <a:close/>
                </a:path>
              </a:pathLst>
            </a:custGeom>
            <a:solidFill>
              <a:srgbClr val="5368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2"/>
            <p:cNvSpPr/>
            <p:nvPr/>
          </p:nvSpPr>
          <p:spPr>
            <a:xfrm>
              <a:off x="1750184" y="2665586"/>
              <a:ext cx="107673" cy="107385"/>
            </a:xfrm>
            <a:custGeom>
              <a:rect b="b" l="l" r="r" t="t"/>
              <a:pathLst>
                <a:path extrusionOk="0" h="4101" w="4112">
                  <a:moveTo>
                    <a:pt x="716" y="1"/>
                  </a:moveTo>
                  <a:lnTo>
                    <a:pt x="86" y="630"/>
                  </a:lnTo>
                  <a:cubicBezTo>
                    <a:pt x="0" y="716"/>
                    <a:pt x="0" y="859"/>
                    <a:pt x="86" y="945"/>
                  </a:cubicBezTo>
                  <a:lnTo>
                    <a:pt x="3177" y="4036"/>
                  </a:lnTo>
                  <a:cubicBezTo>
                    <a:pt x="3220" y="4079"/>
                    <a:pt x="3277" y="4100"/>
                    <a:pt x="3334" y="4100"/>
                  </a:cubicBezTo>
                  <a:cubicBezTo>
                    <a:pt x="3392" y="4100"/>
                    <a:pt x="3449" y="4079"/>
                    <a:pt x="3492" y="4036"/>
                  </a:cubicBezTo>
                  <a:lnTo>
                    <a:pt x="4112" y="3406"/>
                  </a:lnTo>
                  <a:lnTo>
                    <a:pt x="716" y="1"/>
                  </a:lnTo>
                  <a:close/>
                </a:path>
              </a:pathLst>
            </a:custGeom>
            <a:solidFill>
              <a:srgbClr val="3951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42"/>
          <p:cNvSpPr/>
          <p:nvPr/>
        </p:nvSpPr>
        <p:spPr>
          <a:xfrm>
            <a:off x="3916488" y="1874150"/>
            <a:ext cx="4291500" cy="2001000"/>
          </a:xfrm>
          <a:prstGeom prst="rect">
            <a:avLst/>
          </a:prstGeom>
          <a:noFill/>
          <a:ln cap="flat" cmpd="sng" w="28575">
            <a:solidFill>
              <a:srgbClr val="BCF8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700" name="Shape 700"/>
        <p:cNvGrpSpPr/>
        <p:nvPr/>
      </p:nvGrpSpPr>
      <p:grpSpPr>
        <a:xfrm>
          <a:off x="0" y="0"/>
          <a:ext cx="0" cy="0"/>
          <a:chOff x="0" y="0"/>
          <a:chExt cx="0" cy="0"/>
        </a:xfrm>
      </p:grpSpPr>
      <p:sp>
        <p:nvSpPr>
          <p:cNvPr id="701" name="Google Shape;701;p43"/>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Back-Up Slide: Attention Maps</a:t>
            </a:r>
            <a:endParaRPr sz="3000">
              <a:solidFill>
                <a:srgbClr val="FFFFFF"/>
              </a:solidFill>
              <a:latin typeface="Golos Text Medium"/>
              <a:ea typeface="Golos Text Medium"/>
              <a:cs typeface="Golos Text Medium"/>
              <a:sym typeface="Golos Text Medium"/>
            </a:endParaRPr>
          </a:p>
        </p:txBody>
      </p:sp>
      <p:pic>
        <p:nvPicPr>
          <p:cNvPr id="702" name="Google Shape;702;p43"/>
          <p:cNvPicPr preferRelativeResize="0"/>
          <p:nvPr/>
        </p:nvPicPr>
        <p:blipFill>
          <a:blip r:embed="rId3">
            <a:alphaModFix/>
          </a:blip>
          <a:stretch>
            <a:fillRect/>
          </a:stretch>
        </p:blipFill>
        <p:spPr>
          <a:xfrm>
            <a:off x="542550" y="1242400"/>
            <a:ext cx="8058911" cy="3657599"/>
          </a:xfrm>
          <a:prstGeom prst="rect">
            <a:avLst/>
          </a:prstGeom>
          <a:noFill/>
          <a:ln>
            <a:noFill/>
          </a:ln>
        </p:spPr>
      </p:pic>
      <p:sp>
        <p:nvSpPr>
          <p:cNvPr id="703" name="Google Shape;703;p43"/>
          <p:cNvSpPr/>
          <p:nvPr/>
        </p:nvSpPr>
        <p:spPr>
          <a:xfrm>
            <a:off x="982475" y="3055750"/>
            <a:ext cx="4623300" cy="177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707" name="Shape 707"/>
        <p:cNvGrpSpPr/>
        <p:nvPr/>
      </p:nvGrpSpPr>
      <p:grpSpPr>
        <a:xfrm>
          <a:off x="0" y="0"/>
          <a:ext cx="0" cy="0"/>
          <a:chOff x="0" y="0"/>
          <a:chExt cx="0" cy="0"/>
        </a:xfrm>
      </p:grpSpPr>
      <p:sp>
        <p:nvSpPr>
          <p:cNvPr id="708" name="Google Shape;708;p44"/>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Back-Up Slide: Attention Maps</a:t>
            </a:r>
            <a:endParaRPr sz="3000">
              <a:solidFill>
                <a:srgbClr val="FFFFFF"/>
              </a:solidFill>
              <a:latin typeface="Golos Text Medium"/>
              <a:ea typeface="Golos Text Medium"/>
              <a:cs typeface="Golos Text Medium"/>
              <a:sym typeface="Golos Text Medium"/>
            </a:endParaRPr>
          </a:p>
        </p:txBody>
      </p:sp>
      <p:pic>
        <p:nvPicPr>
          <p:cNvPr id="709" name="Google Shape;709;p44"/>
          <p:cNvPicPr preferRelativeResize="0"/>
          <p:nvPr/>
        </p:nvPicPr>
        <p:blipFill>
          <a:blip r:embed="rId3">
            <a:alphaModFix/>
          </a:blip>
          <a:stretch>
            <a:fillRect/>
          </a:stretch>
        </p:blipFill>
        <p:spPr>
          <a:xfrm>
            <a:off x="798063" y="1242400"/>
            <a:ext cx="7547873" cy="3657599"/>
          </a:xfrm>
          <a:prstGeom prst="rect">
            <a:avLst/>
          </a:prstGeom>
          <a:noFill/>
          <a:ln>
            <a:noFill/>
          </a:ln>
        </p:spPr>
      </p:pic>
      <p:sp>
        <p:nvSpPr>
          <p:cNvPr id="710" name="Google Shape;710;p44"/>
          <p:cNvSpPr/>
          <p:nvPr/>
        </p:nvSpPr>
        <p:spPr>
          <a:xfrm>
            <a:off x="1220875" y="3518100"/>
            <a:ext cx="3554100" cy="52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714" name="Shape 714"/>
        <p:cNvGrpSpPr/>
        <p:nvPr/>
      </p:nvGrpSpPr>
      <p:grpSpPr>
        <a:xfrm>
          <a:off x="0" y="0"/>
          <a:ext cx="0" cy="0"/>
          <a:chOff x="0" y="0"/>
          <a:chExt cx="0" cy="0"/>
        </a:xfrm>
      </p:grpSpPr>
      <p:sp>
        <p:nvSpPr>
          <p:cNvPr id="715" name="Google Shape;715;p45"/>
          <p:cNvSpPr txBox="1"/>
          <p:nvPr/>
        </p:nvSpPr>
        <p:spPr>
          <a:xfrm>
            <a:off x="715100" y="535000"/>
            <a:ext cx="77139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Back-Up Slide: Attention Map Layers</a:t>
            </a:r>
            <a:endParaRPr sz="3000">
              <a:solidFill>
                <a:srgbClr val="FFFFFF"/>
              </a:solidFill>
              <a:latin typeface="Golos Text Medium"/>
              <a:ea typeface="Golos Text Medium"/>
              <a:cs typeface="Golos Text Medium"/>
              <a:sym typeface="Golos Text Medium"/>
            </a:endParaRPr>
          </a:p>
        </p:txBody>
      </p:sp>
      <p:pic>
        <p:nvPicPr>
          <p:cNvPr id="716" name="Google Shape;716;p45"/>
          <p:cNvPicPr preferRelativeResize="0"/>
          <p:nvPr/>
        </p:nvPicPr>
        <p:blipFill>
          <a:blip r:embed="rId3">
            <a:alphaModFix/>
          </a:blip>
          <a:stretch>
            <a:fillRect/>
          </a:stretch>
        </p:blipFill>
        <p:spPr>
          <a:xfrm>
            <a:off x="255813" y="3655900"/>
            <a:ext cx="8632371" cy="914400"/>
          </a:xfrm>
          <a:prstGeom prst="rect">
            <a:avLst/>
          </a:prstGeom>
          <a:noFill/>
          <a:ln>
            <a:noFill/>
          </a:ln>
        </p:spPr>
      </p:pic>
      <p:sp>
        <p:nvSpPr>
          <p:cNvPr id="717" name="Google Shape;717;p45"/>
          <p:cNvSpPr txBox="1"/>
          <p:nvPr/>
        </p:nvSpPr>
        <p:spPr>
          <a:xfrm>
            <a:off x="255825" y="1242400"/>
            <a:ext cx="1465800" cy="220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conv2d</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max_pooling2d</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conv2d_1</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max_pooling2d_1</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conv2d_2</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conv2d_3</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conv2d_4</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max_pooling2d_2</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flatten</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dense</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dense_1</a:t>
            </a:r>
            <a:endParaRPr sz="1200">
              <a:solidFill>
                <a:schemeClr val="dk1"/>
              </a:solidFill>
              <a:latin typeface="Merriweather"/>
              <a:ea typeface="Merriweather"/>
              <a:cs typeface="Merriweather"/>
              <a:sym typeface="Merriweather"/>
            </a:endParaRPr>
          </a:p>
        </p:txBody>
      </p:sp>
      <p:sp>
        <p:nvSpPr>
          <p:cNvPr id="718" name="Google Shape;718;p45"/>
          <p:cNvSpPr txBox="1"/>
          <p:nvPr/>
        </p:nvSpPr>
        <p:spPr>
          <a:xfrm>
            <a:off x="6439327" y="3194200"/>
            <a:ext cx="25257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FFFFF"/>
                </a:solidFill>
                <a:latin typeface="Golos Text Medium"/>
                <a:ea typeface="Golos Text Medium"/>
                <a:cs typeface="Golos Text Medium"/>
                <a:sym typeface="Golos Text Medium"/>
              </a:rPr>
              <a:t>Scale has changed</a:t>
            </a:r>
            <a:endParaRPr sz="1800">
              <a:solidFill>
                <a:srgbClr val="FFFFFF"/>
              </a:solidFill>
              <a:latin typeface="Golos Text Medium"/>
              <a:ea typeface="Golos Text Medium"/>
              <a:cs typeface="Golos Text Medium"/>
              <a:sym typeface="Golos Text Medium"/>
            </a:endParaRPr>
          </a:p>
        </p:txBody>
      </p:sp>
      <p:sp>
        <p:nvSpPr>
          <p:cNvPr id="719" name="Google Shape;719;p45"/>
          <p:cNvSpPr txBox="1"/>
          <p:nvPr/>
        </p:nvSpPr>
        <p:spPr>
          <a:xfrm>
            <a:off x="1159273" y="3194200"/>
            <a:ext cx="43527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rgbClr val="FFFFFF"/>
                </a:solidFill>
                <a:latin typeface="Golos Text Medium"/>
                <a:ea typeface="Golos Text Medium"/>
                <a:cs typeface="Golos Text Medium"/>
                <a:sym typeface="Golos Text Medium"/>
              </a:rPr>
              <a:t>Pooling layers reduce dimensionality</a:t>
            </a:r>
            <a:endParaRPr sz="18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723" name="Shape 723"/>
        <p:cNvGrpSpPr/>
        <p:nvPr/>
      </p:nvGrpSpPr>
      <p:grpSpPr>
        <a:xfrm>
          <a:off x="0" y="0"/>
          <a:ext cx="0" cy="0"/>
          <a:chOff x="0" y="0"/>
          <a:chExt cx="0" cy="0"/>
        </a:xfrm>
      </p:grpSpPr>
      <p:sp>
        <p:nvSpPr>
          <p:cNvPr id="724" name="Google Shape;724;p46"/>
          <p:cNvSpPr txBox="1"/>
          <p:nvPr/>
        </p:nvSpPr>
        <p:spPr>
          <a:xfrm>
            <a:off x="715100" y="535000"/>
            <a:ext cx="77139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latin typeface="Golos Text Medium"/>
                <a:ea typeface="Golos Text Medium"/>
                <a:cs typeface="Golos Text Medium"/>
                <a:sym typeface="Golos Text Medium"/>
              </a:rPr>
              <a:t>Back-Up Slide: </a:t>
            </a:r>
            <a:r>
              <a:rPr lang="en" sz="2400">
                <a:solidFill>
                  <a:srgbClr val="FFFFFF"/>
                </a:solidFill>
                <a:latin typeface="Golos Text Medium"/>
                <a:ea typeface="Golos Text Medium"/>
                <a:cs typeface="Golos Text Medium"/>
                <a:sym typeface="Golos Text Medium"/>
              </a:rPr>
              <a:t>How does feature importance work?</a:t>
            </a:r>
            <a:endParaRPr sz="2400">
              <a:solidFill>
                <a:srgbClr val="FFFFFF"/>
              </a:solidFill>
              <a:latin typeface="Golos Text Medium"/>
              <a:ea typeface="Golos Text Medium"/>
              <a:cs typeface="Golos Text Medium"/>
              <a:sym typeface="Golos Text Medium"/>
            </a:endParaRPr>
          </a:p>
        </p:txBody>
      </p:sp>
      <p:pic>
        <p:nvPicPr>
          <p:cNvPr id="725" name="Google Shape;725;p46"/>
          <p:cNvPicPr preferRelativeResize="0"/>
          <p:nvPr/>
        </p:nvPicPr>
        <p:blipFill>
          <a:blip r:embed="rId3">
            <a:alphaModFix/>
          </a:blip>
          <a:stretch>
            <a:fillRect/>
          </a:stretch>
        </p:blipFill>
        <p:spPr>
          <a:xfrm>
            <a:off x="827513" y="1089100"/>
            <a:ext cx="7489075" cy="3473200"/>
          </a:xfrm>
          <a:prstGeom prst="rect">
            <a:avLst/>
          </a:prstGeom>
          <a:noFill/>
          <a:ln>
            <a:noFill/>
          </a:ln>
        </p:spPr>
      </p:pic>
      <p:sp>
        <p:nvSpPr>
          <p:cNvPr id="726" name="Google Shape;726;p46"/>
          <p:cNvSpPr txBox="1"/>
          <p:nvPr/>
        </p:nvSpPr>
        <p:spPr>
          <a:xfrm>
            <a:off x="827525" y="4619700"/>
            <a:ext cx="771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Golos Text Medium"/>
                <a:ea typeface="Golos Text Medium"/>
                <a:cs typeface="Golos Text Medium"/>
                <a:sym typeface="Golos Text Medium"/>
              </a:rPr>
              <a:t>Source: https://www.modulos.ai/blog/permutation-feature-importance-deep-dive/</a:t>
            </a:r>
            <a:endParaRPr sz="1200">
              <a:solidFill>
                <a:schemeClr val="lt1"/>
              </a:solidFill>
              <a:latin typeface="Golos Text Medium"/>
              <a:ea typeface="Golos Text Medium"/>
              <a:cs typeface="Golos Text Medium"/>
              <a:sym typeface="Golos Text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730" name="Shape 730"/>
        <p:cNvGrpSpPr/>
        <p:nvPr/>
      </p:nvGrpSpPr>
      <p:grpSpPr>
        <a:xfrm>
          <a:off x="0" y="0"/>
          <a:ext cx="0" cy="0"/>
          <a:chOff x="0" y="0"/>
          <a:chExt cx="0" cy="0"/>
        </a:xfrm>
      </p:grpSpPr>
      <p:sp>
        <p:nvSpPr>
          <p:cNvPr id="731" name="Google Shape;731;p47"/>
          <p:cNvSpPr txBox="1"/>
          <p:nvPr/>
        </p:nvSpPr>
        <p:spPr>
          <a:xfrm>
            <a:off x="715100" y="535000"/>
            <a:ext cx="77139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900">
                <a:solidFill>
                  <a:schemeClr val="lt1"/>
                </a:solidFill>
                <a:latin typeface="Golos Text Medium"/>
                <a:ea typeface="Golos Text Medium"/>
                <a:cs typeface="Golos Text Medium"/>
                <a:sym typeface="Golos Text Medium"/>
              </a:rPr>
              <a:t>Back-Up Slide: </a:t>
            </a:r>
            <a:r>
              <a:rPr lang="en" sz="2900">
                <a:solidFill>
                  <a:srgbClr val="FFFFFF"/>
                </a:solidFill>
                <a:latin typeface="Golos Text Medium"/>
                <a:ea typeface="Golos Text Medium"/>
                <a:cs typeface="Golos Text Medium"/>
                <a:sym typeface="Golos Text Medium"/>
              </a:rPr>
              <a:t>COMPAS Features</a:t>
            </a:r>
            <a:endParaRPr sz="2900">
              <a:solidFill>
                <a:srgbClr val="FFFFFF"/>
              </a:solidFill>
              <a:latin typeface="Golos Text Medium"/>
              <a:ea typeface="Golos Text Medium"/>
              <a:cs typeface="Golos Text Medium"/>
              <a:sym typeface="Golos Text Medium"/>
            </a:endParaRPr>
          </a:p>
        </p:txBody>
      </p:sp>
      <p:sp>
        <p:nvSpPr>
          <p:cNvPr id="732" name="Google Shape;732;p47"/>
          <p:cNvSpPr txBox="1"/>
          <p:nvPr/>
        </p:nvSpPr>
        <p:spPr>
          <a:xfrm>
            <a:off x="715100" y="2571750"/>
            <a:ext cx="79884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000">
              <a:solidFill>
                <a:srgbClr val="FFFFFF"/>
              </a:solidFill>
              <a:latin typeface="Golos Text Medium"/>
              <a:ea typeface="Golos Text Medium"/>
              <a:cs typeface="Golos Text Medium"/>
              <a:sym typeface="Golos Text Medium"/>
            </a:endParaRPr>
          </a:p>
        </p:txBody>
      </p:sp>
      <p:pic>
        <p:nvPicPr>
          <p:cNvPr id="733" name="Google Shape;733;p47"/>
          <p:cNvPicPr preferRelativeResize="0"/>
          <p:nvPr/>
        </p:nvPicPr>
        <p:blipFill rotWithShape="1">
          <a:blip r:embed="rId3">
            <a:alphaModFix/>
          </a:blip>
          <a:srcRect b="0" l="2562" r="0" t="0"/>
          <a:stretch/>
        </p:blipFill>
        <p:spPr>
          <a:xfrm>
            <a:off x="247025" y="1855750"/>
            <a:ext cx="8649948" cy="1924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737" name="Shape 737"/>
        <p:cNvGrpSpPr/>
        <p:nvPr/>
      </p:nvGrpSpPr>
      <p:grpSpPr>
        <a:xfrm>
          <a:off x="0" y="0"/>
          <a:ext cx="0" cy="0"/>
          <a:chOff x="0" y="0"/>
          <a:chExt cx="0" cy="0"/>
        </a:xfrm>
      </p:grpSpPr>
      <p:sp>
        <p:nvSpPr>
          <p:cNvPr id="738" name="Google Shape;738;p48"/>
          <p:cNvSpPr txBox="1"/>
          <p:nvPr/>
        </p:nvSpPr>
        <p:spPr>
          <a:xfrm>
            <a:off x="715100" y="535000"/>
            <a:ext cx="77139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chemeClr val="lt1"/>
                </a:solidFill>
                <a:latin typeface="Golos Text Medium"/>
                <a:ea typeface="Golos Text Medium"/>
                <a:cs typeface="Golos Text Medium"/>
                <a:sym typeface="Golos Text Medium"/>
              </a:rPr>
              <a:t>Back-Up Slide: </a:t>
            </a:r>
            <a:r>
              <a:rPr lang="en" sz="3000">
                <a:solidFill>
                  <a:srgbClr val="FFFFFF"/>
                </a:solidFill>
                <a:latin typeface="Golos Text Medium"/>
                <a:ea typeface="Golos Text Medium"/>
                <a:cs typeface="Golos Text Medium"/>
                <a:sym typeface="Golos Text Medium"/>
              </a:rPr>
              <a:t>Other Ways to interpret CNNs</a:t>
            </a:r>
            <a:endParaRPr sz="3000">
              <a:solidFill>
                <a:srgbClr val="FFFFFF"/>
              </a:solidFill>
              <a:latin typeface="Golos Text Medium"/>
              <a:ea typeface="Golos Text Medium"/>
              <a:cs typeface="Golos Text Medium"/>
              <a:sym typeface="Golos Text Medium"/>
            </a:endParaRPr>
          </a:p>
        </p:txBody>
      </p:sp>
      <p:sp>
        <p:nvSpPr>
          <p:cNvPr id="739" name="Google Shape;739;p48"/>
          <p:cNvSpPr txBox="1"/>
          <p:nvPr/>
        </p:nvSpPr>
        <p:spPr>
          <a:xfrm>
            <a:off x="1763363" y="2571750"/>
            <a:ext cx="21561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solidFill>
                <a:srgbClr val="FFFFFF"/>
              </a:solidFill>
              <a:latin typeface="Golos Text Medium"/>
              <a:ea typeface="Golos Text Medium"/>
              <a:cs typeface="Golos Text Medium"/>
              <a:sym typeface="Golos Text Medium"/>
            </a:endParaRPr>
          </a:p>
        </p:txBody>
      </p:sp>
      <p:sp>
        <p:nvSpPr>
          <p:cNvPr id="740" name="Google Shape;740;p48"/>
          <p:cNvSpPr txBox="1"/>
          <p:nvPr/>
        </p:nvSpPr>
        <p:spPr>
          <a:xfrm>
            <a:off x="842800" y="1242400"/>
            <a:ext cx="7455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900">
              <a:solidFill>
                <a:srgbClr val="FFFFFF"/>
              </a:solidFill>
              <a:latin typeface="Golos Text Medium"/>
              <a:ea typeface="Golos Text Medium"/>
              <a:cs typeface="Golos Text Medium"/>
              <a:sym typeface="Golos Text Medium"/>
            </a:endParaRPr>
          </a:p>
        </p:txBody>
      </p:sp>
      <p:sp>
        <p:nvSpPr>
          <p:cNvPr id="741" name="Google Shape;741;p48"/>
          <p:cNvSpPr txBox="1"/>
          <p:nvPr/>
        </p:nvSpPr>
        <p:spPr>
          <a:xfrm>
            <a:off x="1763363" y="2979900"/>
            <a:ext cx="19200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Visualize</a:t>
            </a:r>
            <a:r>
              <a:rPr lang="en" sz="2400">
                <a:solidFill>
                  <a:srgbClr val="FFFFFF"/>
                </a:solidFill>
                <a:latin typeface="Golos Text Medium"/>
                <a:ea typeface="Golos Text Medium"/>
                <a:cs typeface="Golos Text Medium"/>
                <a:sym typeface="Golos Text Medium"/>
              </a:rPr>
              <a:t> filters</a:t>
            </a:r>
            <a:endParaRPr sz="2400">
              <a:solidFill>
                <a:srgbClr val="FFFFFF"/>
              </a:solidFill>
              <a:latin typeface="Golos Text Medium"/>
              <a:ea typeface="Golos Text Medium"/>
              <a:cs typeface="Golos Text Medium"/>
              <a:sym typeface="Golos Text Medium"/>
            </a:endParaRPr>
          </a:p>
        </p:txBody>
      </p:sp>
      <p:sp>
        <p:nvSpPr>
          <p:cNvPr id="742" name="Google Shape;742;p48"/>
          <p:cNvSpPr txBox="1"/>
          <p:nvPr/>
        </p:nvSpPr>
        <p:spPr>
          <a:xfrm>
            <a:off x="5160688" y="2979900"/>
            <a:ext cx="19200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Saliency Maps</a:t>
            </a:r>
            <a:endParaRPr sz="2400">
              <a:solidFill>
                <a:srgbClr val="FFFFFF"/>
              </a:solidFill>
              <a:latin typeface="Golos Text Medium"/>
              <a:ea typeface="Golos Text Medium"/>
              <a:cs typeface="Golos Text Medium"/>
              <a:sym typeface="Golos Text Medium"/>
            </a:endParaRPr>
          </a:p>
        </p:txBody>
      </p:sp>
      <p:grpSp>
        <p:nvGrpSpPr>
          <p:cNvPr id="743" name="Google Shape;743;p48"/>
          <p:cNvGrpSpPr/>
          <p:nvPr/>
        </p:nvGrpSpPr>
        <p:grpSpPr>
          <a:xfrm>
            <a:off x="5663509" y="1892452"/>
            <a:ext cx="914401" cy="914400"/>
            <a:chOff x="7935527" y="3353154"/>
            <a:chExt cx="385287" cy="360156"/>
          </a:xfrm>
        </p:grpSpPr>
        <p:sp>
          <p:nvSpPr>
            <p:cNvPr id="744" name="Google Shape;744;p48"/>
            <p:cNvSpPr/>
            <p:nvPr/>
          </p:nvSpPr>
          <p:spPr>
            <a:xfrm>
              <a:off x="7935789" y="3428283"/>
              <a:ext cx="385024" cy="285026"/>
            </a:xfrm>
            <a:custGeom>
              <a:rect b="b" l="l" r="r" t="t"/>
              <a:pathLst>
                <a:path extrusionOk="0" h="10854" w="14662">
                  <a:moveTo>
                    <a:pt x="1101" y="1"/>
                  </a:moveTo>
                  <a:cubicBezTo>
                    <a:pt x="488" y="1"/>
                    <a:pt x="0" y="498"/>
                    <a:pt x="0" y="1111"/>
                  </a:cubicBezTo>
                  <a:lnTo>
                    <a:pt x="0" y="9743"/>
                  </a:lnTo>
                  <a:cubicBezTo>
                    <a:pt x="0" y="10356"/>
                    <a:pt x="488" y="10853"/>
                    <a:pt x="1101" y="10853"/>
                  </a:cubicBezTo>
                  <a:lnTo>
                    <a:pt x="13561" y="10853"/>
                  </a:lnTo>
                  <a:cubicBezTo>
                    <a:pt x="14164" y="10853"/>
                    <a:pt x="14662" y="10356"/>
                    <a:pt x="14662" y="9743"/>
                  </a:cubicBezTo>
                  <a:lnTo>
                    <a:pt x="14662" y="1111"/>
                  </a:lnTo>
                  <a:cubicBezTo>
                    <a:pt x="14662" y="498"/>
                    <a:pt x="14164" y="1"/>
                    <a:pt x="13561"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8"/>
            <p:cNvSpPr/>
            <p:nvPr/>
          </p:nvSpPr>
          <p:spPr>
            <a:xfrm>
              <a:off x="7935527" y="3428283"/>
              <a:ext cx="192775" cy="285026"/>
            </a:xfrm>
            <a:custGeom>
              <a:rect b="b" l="l" r="r" t="t"/>
              <a:pathLst>
                <a:path extrusionOk="0" h="10854" w="7341">
                  <a:moveTo>
                    <a:pt x="1092" y="1"/>
                  </a:moveTo>
                  <a:cubicBezTo>
                    <a:pt x="489" y="10"/>
                    <a:pt x="1" y="508"/>
                    <a:pt x="10" y="1111"/>
                  </a:cubicBezTo>
                  <a:lnTo>
                    <a:pt x="10" y="9743"/>
                  </a:lnTo>
                  <a:cubicBezTo>
                    <a:pt x="1" y="10346"/>
                    <a:pt x="489" y="10844"/>
                    <a:pt x="1092" y="10853"/>
                  </a:cubicBezTo>
                  <a:lnTo>
                    <a:pt x="7341" y="10853"/>
                  </a:lnTo>
                  <a:lnTo>
                    <a:pt x="7341" y="1"/>
                  </a:lnTo>
                  <a:close/>
                </a:path>
              </a:pathLst>
            </a:custGeom>
            <a:solidFill>
              <a:srgbClr val="546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7968956" y="3461949"/>
              <a:ext cx="318429" cy="217932"/>
            </a:xfrm>
            <a:custGeom>
              <a:rect b="b" l="l" r="r" t="t"/>
              <a:pathLst>
                <a:path extrusionOk="0" h="8299" w="12126">
                  <a:moveTo>
                    <a:pt x="297" y="1"/>
                  </a:moveTo>
                  <a:cubicBezTo>
                    <a:pt x="134" y="1"/>
                    <a:pt x="10" y="135"/>
                    <a:pt x="10" y="298"/>
                  </a:cubicBezTo>
                  <a:lnTo>
                    <a:pt x="10" y="8002"/>
                  </a:lnTo>
                  <a:cubicBezTo>
                    <a:pt x="0" y="8164"/>
                    <a:pt x="134" y="8298"/>
                    <a:pt x="297" y="8298"/>
                  </a:cubicBezTo>
                  <a:lnTo>
                    <a:pt x="11829" y="8298"/>
                  </a:lnTo>
                  <a:cubicBezTo>
                    <a:pt x="11992" y="8298"/>
                    <a:pt x="12126" y="8164"/>
                    <a:pt x="12126" y="8011"/>
                  </a:cubicBezTo>
                  <a:lnTo>
                    <a:pt x="12126" y="298"/>
                  </a:lnTo>
                  <a:cubicBezTo>
                    <a:pt x="12126" y="135"/>
                    <a:pt x="11992" y="1"/>
                    <a:pt x="1182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8"/>
            <p:cNvSpPr/>
            <p:nvPr/>
          </p:nvSpPr>
          <p:spPr>
            <a:xfrm>
              <a:off x="7968956" y="3461712"/>
              <a:ext cx="159346" cy="218168"/>
            </a:xfrm>
            <a:custGeom>
              <a:rect b="b" l="l" r="r" t="t"/>
              <a:pathLst>
                <a:path extrusionOk="0" h="8308" w="6068">
                  <a:moveTo>
                    <a:pt x="288" y="0"/>
                  </a:moveTo>
                  <a:cubicBezTo>
                    <a:pt x="134" y="0"/>
                    <a:pt x="0" y="134"/>
                    <a:pt x="0" y="297"/>
                  </a:cubicBezTo>
                  <a:lnTo>
                    <a:pt x="0" y="8011"/>
                  </a:lnTo>
                  <a:cubicBezTo>
                    <a:pt x="0" y="8173"/>
                    <a:pt x="134" y="8307"/>
                    <a:pt x="288" y="8307"/>
                  </a:cubicBezTo>
                  <a:lnTo>
                    <a:pt x="6068" y="8307"/>
                  </a:lnTo>
                  <a:lnTo>
                    <a:pt x="606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8"/>
            <p:cNvSpPr/>
            <p:nvPr/>
          </p:nvSpPr>
          <p:spPr>
            <a:xfrm>
              <a:off x="8052646" y="3353154"/>
              <a:ext cx="151074" cy="126179"/>
            </a:xfrm>
            <a:custGeom>
              <a:rect b="b" l="l" r="r" t="t"/>
              <a:pathLst>
                <a:path extrusionOk="0" h="4805" w="5753">
                  <a:moveTo>
                    <a:pt x="2441" y="0"/>
                  </a:moveTo>
                  <a:cubicBezTo>
                    <a:pt x="1800" y="0"/>
                    <a:pt x="1273" y="526"/>
                    <a:pt x="1273" y="1168"/>
                  </a:cubicBezTo>
                  <a:lnTo>
                    <a:pt x="1273" y="1723"/>
                  </a:lnTo>
                  <a:cubicBezTo>
                    <a:pt x="1273" y="2000"/>
                    <a:pt x="1044" y="2230"/>
                    <a:pt x="766" y="2230"/>
                  </a:cubicBezTo>
                  <a:lnTo>
                    <a:pt x="536" y="2230"/>
                  </a:lnTo>
                  <a:cubicBezTo>
                    <a:pt x="240" y="2230"/>
                    <a:pt x="0" y="2469"/>
                    <a:pt x="0" y="2766"/>
                  </a:cubicBezTo>
                  <a:lnTo>
                    <a:pt x="0" y="4268"/>
                  </a:lnTo>
                  <a:cubicBezTo>
                    <a:pt x="0" y="4565"/>
                    <a:pt x="240" y="4804"/>
                    <a:pt x="536" y="4804"/>
                  </a:cubicBezTo>
                  <a:lnTo>
                    <a:pt x="5216" y="4804"/>
                  </a:lnTo>
                  <a:cubicBezTo>
                    <a:pt x="5513" y="4804"/>
                    <a:pt x="5752" y="4565"/>
                    <a:pt x="5752" y="4268"/>
                  </a:cubicBezTo>
                  <a:lnTo>
                    <a:pt x="5752" y="2766"/>
                  </a:lnTo>
                  <a:cubicBezTo>
                    <a:pt x="5752" y="2469"/>
                    <a:pt x="5513" y="2230"/>
                    <a:pt x="5216" y="2230"/>
                  </a:cubicBezTo>
                  <a:lnTo>
                    <a:pt x="4986" y="2230"/>
                  </a:lnTo>
                  <a:cubicBezTo>
                    <a:pt x="4709" y="2230"/>
                    <a:pt x="4479" y="2000"/>
                    <a:pt x="4479" y="1723"/>
                  </a:cubicBezTo>
                  <a:lnTo>
                    <a:pt x="4479" y="1168"/>
                  </a:lnTo>
                  <a:cubicBezTo>
                    <a:pt x="4479" y="526"/>
                    <a:pt x="3962" y="0"/>
                    <a:pt x="331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8"/>
            <p:cNvSpPr/>
            <p:nvPr/>
          </p:nvSpPr>
          <p:spPr>
            <a:xfrm>
              <a:off x="8086574" y="3514994"/>
              <a:ext cx="149551" cy="106616"/>
            </a:xfrm>
            <a:custGeom>
              <a:rect b="b" l="l" r="r" t="t"/>
              <a:pathLst>
                <a:path extrusionOk="0" h="4060" w="5695">
                  <a:moveTo>
                    <a:pt x="5063" y="0"/>
                  </a:moveTo>
                  <a:lnTo>
                    <a:pt x="5044" y="10"/>
                  </a:lnTo>
                  <a:lnTo>
                    <a:pt x="5034" y="10"/>
                  </a:lnTo>
                  <a:lnTo>
                    <a:pt x="5006" y="19"/>
                  </a:lnTo>
                  <a:lnTo>
                    <a:pt x="4374" y="335"/>
                  </a:lnTo>
                  <a:cubicBezTo>
                    <a:pt x="4250" y="383"/>
                    <a:pt x="4202" y="527"/>
                    <a:pt x="4259" y="651"/>
                  </a:cubicBezTo>
                  <a:cubicBezTo>
                    <a:pt x="4300" y="740"/>
                    <a:pt x="4386" y="790"/>
                    <a:pt x="4473" y="790"/>
                  </a:cubicBezTo>
                  <a:cubicBezTo>
                    <a:pt x="4507" y="790"/>
                    <a:pt x="4542" y="782"/>
                    <a:pt x="4575" y="766"/>
                  </a:cubicBezTo>
                  <a:lnTo>
                    <a:pt x="4747" y="680"/>
                  </a:lnTo>
                  <a:lnTo>
                    <a:pt x="4747" y="680"/>
                  </a:lnTo>
                  <a:cubicBezTo>
                    <a:pt x="4441" y="1723"/>
                    <a:pt x="3895" y="2498"/>
                    <a:pt x="3130" y="2986"/>
                  </a:cubicBezTo>
                  <a:cubicBezTo>
                    <a:pt x="2382" y="3466"/>
                    <a:pt x="1324" y="3579"/>
                    <a:pt x="600" y="3579"/>
                  </a:cubicBezTo>
                  <a:cubicBezTo>
                    <a:pt x="471" y="3579"/>
                    <a:pt x="353" y="3576"/>
                    <a:pt x="249" y="3570"/>
                  </a:cubicBezTo>
                  <a:cubicBezTo>
                    <a:pt x="244" y="3570"/>
                    <a:pt x="239" y="3569"/>
                    <a:pt x="234" y="3569"/>
                  </a:cubicBezTo>
                  <a:cubicBezTo>
                    <a:pt x="106" y="3569"/>
                    <a:pt x="0" y="3681"/>
                    <a:pt x="0" y="3809"/>
                  </a:cubicBezTo>
                  <a:cubicBezTo>
                    <a:pt x="0" y="3934"/>
                    <a:pt x="96" y="4039"/>
                    <a:pt x="230" y="4049"/>
                  </a:cubicBezTo>
                  <a:cubicBezTo>
                    <a:pt x="469" y="4058"/>
                    <a:pt x="804" y="4058"/>
                    <a:pt x="948" y="4058"/>
                  </a:cubicBezTo>
                  <a:cubicBezTo>
                    <a:pt x="981" y="4059"/>
                    <a:pt x="1014" y="4059"/>
                    <a:pt x="1047" y="4059"/>
                  </a:cubicBezTo>
                  <a:cubicBezTo>
                    <a:pt x="1874" y="4059"/>
                    <a:pt x="2680" y="3830"/>
                    <a:pt x="3388" y="3398"/>
                  </a:cubicBezTo>
                  <a:cubicBezTo>
                    <a:pt x="4230" y="2862"/>
                    <a:pt x="4833" y="2029"/>
                    <a:pt x="5187" y="909"/>
                  </a:cubicBezTo>
                  <a:lnTo>
                    <a:pt x="5216" y="976"/>
                  </a:lnTo>
                  <a:cubicBezTo>
                    <a:pt x="5263" y="1063"/>
                    <a:pt x="5350" y="1112"/>
                    <a:pt x="5438" y="1112"/>
                  </a:cubicBezTo>
                  <a:cubicBezTo>
                    <a:pt x="5477" y="1112"/>
                    <a:pt x="5516" y="1102"/>
                    <a:pt x="5551" y="1082"/>
                  </a:cubicBezTo>
                  <a:cubicBezTo>
                    <a:pt x="5666" y="1005"/>
                    <a:pt x="5695" y="852"/>
                    <a:pt x="5609" y="737"/>
                  </a:cubicBezTo>
                  <a:lnTo>
                    <a:pt x="5302" y="106"/>
                  </a:lnTo>
                  <a:lnTo>
                    <a:pt x="5283" y="86"/>
                  </a:lnTo>
                  <a:cubicBezTo>
                    <a:pt x="5274" y="67"/>
                    <a:pt x="5254" y="48"/>
                    <a:pt x="5245" y="39"/>
                  </a:cubicBezTo>
                  <a:lnTo>
                    <a:pt x="5216" y="19"/>
                  </a:lnTo>
                  <a:lnTo>
                    <a:pt x="5187" y="10"/>
                  </a:lnTo>
                  <a:lnTo>
                    <a:pt x="5178" y="10"/>
                  </a:lnTo>
                  <a:lnTo>
                    <a:pt x="5159" y="0"/>
                  </a:lnTo>
                  <a:close/>
                </a:path>
              </a:pathLst>
            </a:custGeom>
            <a:solidFill>
              <a:srgbClr val="AEB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8042589" y="3593643"/>
              <a:ext cx="44012" cy="37867"/>
            </a:xfrm>
            <a:custGeom>
              <a:rect b="b" l="l" r="r" t="t"/>
              <a:pathLst>
                <a:path extrusionOk="0" h="1442" w="1676">
                  <a:moveTo>
                    <a:pt x="718" y="1"/>
                  </a:moveTo>
                  <a:cubicBezTo>
                    <a:pt x="316" y="1"/>
                    <a:pt x="1" y="326"/>
                    <a:pt x="1" y="719"/>
                  </a:cubicBezTo>
                  <a:cubicBezTo>
                    <a:pt x="1" y="1152"/>
                    <a:pt x="355" y="1441"/>
                    <a:pt x="723" y="1441"/>
                  </a:cubicBezTo>
                  <a:cubicBezTo>
                    <a:pt x="900" y="1441"/>
                    <a:pt x="1080" y="1375"/>
                    <a:pt x="1226" y="1226"/>
                  </a:cubicBezTo>
                  <a:cubicBezTo>
                    <a:pt x="1675" y="776"/>
                    <a:pt x="1360" y="1"/>
                    <a:pt x="718" y="1"/>
                  </a:cubicBezTo>
                  <a:close/>
                </a:path>
              </a:pathLst>
            </a:custGeom>
            <a:solidFill>
              <a:srgbClr val="AEBF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8001571" y="3505645"/>
              <a:ext cx="44432" cy="38156"/>
            </a:xfrm>
            <a:custGeom>
              <a:rect b="b" l="l" r="r" t="t"/>
              <a:pathLst>
                <a:path extrusionOk="0" h="1453" w="1692">
                  <a:moveTo>
                    <a:pt x="363" y="1"/>
                  </a:moveTo>
                  <a:cubicBezTo>
                    <a:pt x="172" y="1"/>
                    <a:pt x="0" y="256"/>
                    <a:pt x="204" y="423"/>
                  </a:cubicBezTo>
                  <a:lnTo>
                    <a:pt x="510" y="730"/>
                  </a:lnTo>
                  <a:lnTo>
                    <a:pt x="204" y="1045"/>
                  </a:lnTo>
                  <a:cubicBezTo>
                    <a:pt x="108" y="1141"/>
                    <a:pt x="108" y="1285"/>
                    <a:pt x="204" y="1380"/>
                  </a:cubicBezTo>
                  <a:cubicBezTo>
                    <a:pt x="251" y="1428"/>
                    <a:pt x="311" y="1452"/>
                    <a:pt x="371" y="1452"/>
                  </a:cubicBezTo>
                  <a:cubicBezTo>
                    <a:pt x="431" y="1452"/>
                    <a:pt x="491" y="1428"/>
                    <a:pt x="539" y="1380"/>
                  </a:cubicBezTo>
                  <a:lnTo>
                    <a:pt x="845" y="1074"/>
                  </a:lnTo>
                  <a:lnTo>
                    <a:pt x="1161" y="1380"/>
                  </a:lnTo>
                  <a:cubicBezTo>
                    <a:pt x="1209" y="1423"/>
                    <a:pt x="1262" y="1441"/>
                    <a:pt x="1313" y="1441"/>
                  </a:cubicBezTo>
                  <a:cubicBezTo>
                    <a:pt x="1492" y="1441"/>
                    <a:pt x="1645" y="1217"/>
                    <a:pt x="1496" y="1045"/>
                  </a:cubicBezTo>
                  <a:lnTo>
                    <a:pt x="1189" y="730"/>
                  </a:lnTo>
                  <a:lnTo>
                    <a:pt x="1496" y="423"/>
                  </a:lnTo>
                  <a:cubicBezTo>
                    <a:pt x="1692" y="256"/>
                    <a:pt x="1524" y="1"/>
                    <a:pt x="1335" y="1"/>
                  </a:cubicBezTo>
                  <a:cubicBezTo>
                    <a:pt x="1275" y="1"/>
                    <a:pt x="1214" y="26"/>
                    <a:pt x="1161" y="88"/>
                  </a:cubicBezTo>
                  <a:lnTo>
                    <a:pt x="845" y="395"/>
                  </a:lnTo>
                  <a:lnTo>
                    <a:pt x="539" y="88"/>
                  </a:lnTo>
                  <a:cubicBezTo>
                    <a:pt x="486" y="26"/>
                    <a:pt x="423" y="1"/>
                    <a:pt x="3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8220133" y="3606510"/>
              <a:ext cx="41780" cy="37263"/>
            </a:xfrm>
            <a:custGeom>
              <a:rect b="b" l="l" r="r" t="t"/>
              <a:pathLst>
                <a:path extrusionOk="0" h="1419" w="1591">
                  <a:moveTo>
                    <a:pt x="327" y="1"/>
                  </a:moveTo>
                  <a:cubicBezTo>
                    <a:pt x="150" y="1"/>
                    <a:pt x="2" y="224"/>
                    <a:pt x="149" y="401"/>
                  </a:cubicBezTo>
                  <a:lnTo>
                    <a:pt x="456" y="707"/>
                  </a:lnTo>
                  <a:lnTo>
                    <a:pt x="149" y="1013"/>
                  </a:lnTo>
                  <a:cubicBezTo>
                    <a:pt x="0" y="1192"/>
                    <a:pt x="153" y="1418"/>
                    <a:pt x="332" y="1418"/>
                  </a:cubicBezTo>
                  <a:cubicBezTo>
                    <a:pt x="383" y="1418"/>
                    <a:pt x="436" y="1400"/>
                    <a:pt x="484" y="1358"/>
                  </a:cubicBezTo>
                  <a:lnTo>
                    <a:pt x="791" y="1042"/>
                  </a:lnTo>
                  <a:lnTo>
                    <a:pt x="1106" y="1358"/>
                  </a:lnTo>
                  <a:cubicBezTo>
                    <a:pt x="1155" y="1400"/>
                    <a:pt x="1208" y="1418"/>
                    <a:pt x="1258" y="1418"/>
                  </a:cubicBezTo>
                  <a:cubicBezTo>
                    <a:pt x="1437" y="1418"/>
                    <a:pt x="1591" y="1192"/>
                    <a:pt x="1441" y="1013"/>
                  </a:cubicBezTo>
                  <a:lnTo>
                    <a:pt x="1135" y="707"/>
                  </a:lnTo>
                  <a:lnTo>
                    <a:pt x="1441" y="401"/>
                  </a:lnTo>
                  <a:cubicBezTo>
                    <a:pt x="1589" y="224"/>
                    <a:pt x="1440" y="1"/>
                    <a:pt x="1263" y="1"/>
                  </a:cubicBezTo>
                  <a:cubicBezTo>
                    <a:pt x="1211" y="1"/>
                    <a:pt x="1157" y="20"/>
                    <a:pt x="1106" y="66"/>
                  </a:cubicBezTo>
                  <a:lnTo>
                    <a:pt x="791" y="372"/>
                  </a:lnTo>
                  <a:lnTo>
                    <a:pt x="484" y="66"/>
                  </a:lnTo>
                  <a:cubicBezTo>
                    <a:pt x="434" y="20"/>
                    <a:pt x="379" y="1"/>
                    <a:pt x="32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8110129" y="3522242"/>
              <a:ext cx="44458" cy="38550"/>
            </a:xfrm>
            <a:custGeom>
              <a:rect b="b" l="l" r="r" t="t"/>
              <a:pathLst>
                <a:path extrusionOk="0" h="1468" w="1693">
                  <a:moveTo>
                    <a:pt x="363" y="0"/>
                  </a:moveTo>
                  <a:cubicBezTo>
                    <a:pt x="172" y="0"/>
                    <a:pt x="0" y="256"/>
                    <a:pt x="204" y="423"/>
                  </a:cubicBezTo>
                  <a:lnTo>
                    <a:pt x="510" y="739"/>
                  </a:lnTo>
                  <a:lnTo>
                    <a:pt x="204" y="1045"/>
                  </a:lnTo>
                  <a:cubicBezTo>
                    <a:pt x="108" y="1141"/>
                    <a:pt x="108" y="1284"/>
                    <a:pt x="204" y="1380"/>
                  </a:cubicBezTo>
                  <a:cubicBezTo>
                    <a:pt x="252" y="1428"/>
                    <a:pt x="312" y="1452"/>
                    <a:pt x="371" y="1452"/>
                  </a:cubicBezTo>
                  <a:cubicBezTo>
                    <a:pt x="431" y="1452"/>
                    <a:pt x="491" y="1428"/>
                    <a:pt x="539" y="1380"/>
                  </a:cubicBezTo>
                  <a:lnTo>
                    <a:pt x="845" y="1074"/>
                  </a:lnTo>
                  <a:lnTo>
                    <a:pt x="1161" y="1380"/>
                  </a:lnTo>
                  <a:cubicBezTo>
                    <a:pt x="1214" y="1442"/>
                    <a:pt x="1276" y="1468"/>
                    <a:pt x="1335" y="1468"/>
                  </a:cubicBezTo>
                  <a:cubicBezTo>
                    <a:pt x="1524" y="1468"/>
                    <a:pt x="1692" y="1212"/>
                    <a:pt x="1496" y="1045"/>
                  </a:cubicBezTo>
                  <a:lnTo>
                    <a:pt x="1190" y="739"/>
                  </a:lnTo>
                  <a:lnTo>
                    <a:pt x="1496" y="423"/>
                  </a:lnTo>
                  <a:cubicBezTo>
                    <a:pt x="1692" y="256"/>
                    <a:pt x="1524" y="0"/>
                    <a:pt x="1335" y="0"/>
                  </a:cubicBezTo>
                  <a:cubicBezTo>
                    <a:pt x="1276" y="0"/>
                    <a:pt x="1214" y="26"/>
                    <a:pt x="1161" y="88"/>
                  </a:cubicBezTo>
                  <a:lnTo>
                    <a:pt x="845" y="394"/>
                  </a:lnTo>
                  <a:lnTo>
                    <a:pt x="539" y="88"/>
                  </a:lnTo>
                  <a:cubicBezTo>
                    <a:pt x="486" y="26"/>
                    <a:pt x="424" y="0"/>
                    <a:pt x="3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8052646" y="3353154"/>
              <a:ext cx="75655" cy="126179"/>
            </a:xfrm>
            <a:custGeom>
              <a:rect b="b" l="l" r="r" t="t"/>
              <a:pathLst>
                <a:path extrusionOk="0" h="4805" w="2881">
                  <a:moveTo>
                    <a:pt x="2441" y="0"/>
                  </a:moveTo>
                  <a:cubicBezTo>
                    <a:pt x="1800" y="0"/>
                    <a:pt x="1273" y="526"/>
                    <a:pt x="1273" y="1168"/>
                  </a:cubicBezTo>
                  <a:lnTo>
                    <a:pt x="1273" y="1723"/>
                  </a:lnTo>
                  <a:cubicBezTo>
                    <a:pt x="1273" y="2000"/>
                    <a:pt x="1044" y="2230"/>
                    <a:pt x="766" y="2230"/>
                  </a:cubicBezTo>
                  <a:lnTo>
                    <a:pt x="536" y="2230"/>
                  </a:lnTo>
                  <a:cubicBezTo>
                    <a:pt x="240" y="2230"/>
                    <a:pt x="0" y="2469"/>
                    <a:pt x="0" y="2766"/>
                  </a:cubicBezTo>
                  <a:lnTo>
                    <a:pt x="0" y="4268"/>
                  </a:lnTo>
                  <a:cubicBezTo>
                    <a:pt x="0" y="4565"/>
                    <a:pt x="240" y="4804"/>
                    <a:pt x="536" y="4804"/>
                  </a:cubicBezTo>
                  <a:lnTo>
                    <a:pt x="2881" y="4804"/>
                  </a:lnTo>
                  <a:lnTo>
                    <a:pt x="288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8105429" y="3419933"/>
              <a:ext cx="39968" cy="34269"/>
            </a:xfrm>
            <a:custGeom>
              <a:rect b="b" l="l" r="r" t="t"/>
              <a:pathLst>
                <a:path extrusionOk="0" h="1305" w="1522">
                  <a:moveTo>
                    <a:pt x="863" y="0"/>
                  </a:moveTo>
                  <a:cubicBezTo>
                    <a:pt x="701" y="0"/>
                    <a:pt x="536" y="60"/>
                    <a:pt x="402" y="194"/>
                  </a:cubicBezTo>
                  <a:cubicBezTo>
                    <a:pt x="0" y="606"/>
                    <a:pt x="287" y="1304"/>
                    <a:pt x="871" y="1304"/>
                  </a:cubicBezTo>
                  <a:cubicBezTo>
                    <a:pt x="1225" y="1304"/>
                    <a:pt x="1522" y="1017"/>
                    <a:pt x="1522" y="654"/>
                  </a:cubicBezTo>
                  <a:cubicBezTo>
                    <a:pt x="1522" y="259"/>
                    <a:pt x="1199" y="0"/>
                    <a:pt x="863" y="0"/>
                  </a:cubicBezTo>
                  <a:close/>
                </a:path>
              </a:pathLst>
            </a:custGeom>
            <a:solidFill>
              <a:srgbClr val="E2E8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48"/>
          <p:cNvGrpSpPr/>
          <p:nvPr/>
        </p:nvGrpSpPr>
        <p:grpSpPr>
          <a:xfrm>
            <a:off x="2185115" y="1953913"/>
            <a:ext cx="914391" cy="914412"/>
            <a:chOff x="1295661" y="3819594"/>
            <a:chExt cx="345640" cy="342900"/>
          </a:xfrm>
        </p:grpSpPr>
        <p:sp>
          <p:nvSpPr>
            <p:cNvPr id="757" name="Google Shape;757;p48"/>
            <p:cNvSpPr/>
            <p:nvPr/>
          </p:nvSpPr>
          <p:spPr>
            <a:xfrm>
              <a:off x="1465015" y="4073902"/>
              <a:ext cx="10391" cy="88233"/>
            </a:xfrm>
            <a:custGeom>
              <a:rect b="b" l="l" r="r" t="t"/>
              <a:pathLst>
                <a:path extrusionOk="0" h="5893" w="694">
                  <a:moveTo>
                    <a:pt x="347" y="0"/>
                  </a:moveTo>
                  <a:cubicBezTo>
                    <a:pt x="174" y="0"/>
                    <a:pt x="0" y="111"/>
                    <a:pt x="0" y="332"/>
                  </a:cubicBezTo>
                  <a:lnTo>
                    <a:pt x="0" y="5546"/>
                  </a:lnTo>
                  <a:cubicBezTo>
                    <a:pt x="0" y="5777"/>
                    <a:pt x="174" y="5893"/>
                    <a:pt x="347" y="5893"/>
                  </a:cubicBezTo>
                  <a:cubicBezTo>
                    <a:pt x="520" y="5893"/>
                    <a:pt x="694" y="5777"/>
                    <a:pt x="694" y="5546"/>
                  </a:cubicBezTo>
                  <a:lnTo>
                    <a:pt x="694" y="332"/>
                  </a:lnTo>
                  <a:cubicBezTo>
                    <a:pt x="694" y="111"/>
                    <a:pt x="520" y="0"/>
                    <a:pt x="347" y="0"/>
                  </a:cubicBezTo>
                  <a:close/>
                </a:path>
              </a:pathLst>
            </a:custGeom>
            <a:solidFill>
              <a:srgbClr val="344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8"/>
            <p:cNvSpPr/>
            <p:nvPr/>
          </p:nvSpPr>
          <p:spPr>
            <a:xfrm>
              <a:off x="1465015" y="4011961"/>
              <a:ext cx="10391" cy="60773"/>
            </a:xfrm>
            <a:custGeom>
              <a:rect b="b" l="l" r="r" t="t"/>
              <a:pathLst>
                <a:path extrusionOk="0" h="4059" w="694">
                  <a:moveTo>
                    <a:pt x="347" y="1"/>
                  </a:moveTo>
                  <a:cubicBezTo>
                    <a:pt x="174" y="1"/>
                    <a:pt x="0" y="117"/>
                    <a:pt x="0" y="348"/>
                  </a:cubicBezTo>
                  <a:lnTo>
                    <a:pt x="0" y="3712"/>
                  </a:lnTo>
                  <a:cubicBezTo>
                    <a:pt x="0" y="3943"/>
                    <a:pt x="174" y="4059"/>
                    <a:pt x="347" y="4059"/>
                  </a:cubicBezTo>
                  <a:cubicBezTo>
                    <a:pt x="520" y="4059"/>
                    <a:pt x="694" y="3943"/>
                    <a:pt x="694" y="3712"/>
                  </a:cubicBezTo>
                  <a:lnTo>
                    <a:pt x="694" y="348"/>
                  </a:lnTo>
                  <a:cubicBezTo>
                    <a:pt x="694" y="117"/>
                    <a:pt x="520" y="1"/>
                    <a:pt x="347" y="1"/>
                  </a:cubicBezTo>
                  <a:close/>
                </a:path>
              </a:pathLst>
            </a:custGeom>
            <a:solidFill>
              <a:srgbClr val="344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a:off x="1497610" y="4073947"/>
              <a:ext cx="71434" cy="88547"/>
            </a:xfrm>
            <a:custGeom>
              <a:rect b="b" l="l" r="r" t="t"/>
              <a:pathLst>
                <a:path extrusionOk="0" h="5914" w="4771">
                  <a:moveTo>
                    <a:pt x="481" y="0"/>
                  </a:moveTo>
                  <a:cubicBezTo>
                    <a:pt x="234" y="0"/>
                    <a:pt x="1" y="285"/>
                    <a:pt x="199" y="560"/>
                  </a:cubicBezTo>
                  <a:lnTo>
                    <a:pt x="4025" y="5753"/>
                  </a:lnTo>
                  <a:lnTo>
                    <a:pt x="4025" y="5774"/>
                  </a:lnTo>
                  <a:cubicBezTo>
                    <a:pt x="4100" y="5872"/>
                    <a:pt x="4196" y="5913"/>
                    <a:pt x="4290" y="5913"/>
                  </a:cubicBezTo>
                  <a:cubicBezTo>
                    <a:pt x="4537" y="5913"/>
                    <a:pt x="4770" y="5628"/>
                    <a:pt x="4572" y="5353"/>
                  </a:cubicBezTo>
                  <a:lnTo>
                    <a:pt x="745" y="139"/>
                  </a:lnTo>
                  <a:cubicBezTo>
                    <a:pt x="670" y="41"/>
                    <a:pt x="574" y="0"/>
                    <a:pt x="481" y="0"/>
                  </a:cubicBezTo>
                  <a:close/>
                </a:path>
              </a:pathLst>
            </a:custGeom>
            <a:solidFill>
              <a:srgbClr val="344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8"/>
            <p:cNvSpPr/>
            <p:nvPr/>
          </p:nvSpPr>
          <p:spPr>
            <a:xfrm>
              <a:off x="1372455" y="4073797"/>
              <a:ext cx="70341" cy="88428"/>
            </a:xfrm>
            <a:custGeom>
              <a:rect b="b" l="l" r="r" t="t"/>
              <a:pathLst>
                <a:path extrusionOk="0" h="5906" w="4698">
                  <a:moveTo>
                    <a:pt x="4222" y="0"/>
                  </a:moveTo>
                  <a:cubicBezTo>
                    <a:pt x="4127" y="0"/>
                    <a:pt x="4030" y="44"/>
                    <a:pt x="3954" y="149"/>
                  </a:cubicBezTo>
                  <a:lnTo>
                    <a:pt x="127" y="5363"/>
                  </a:lnTo>
                  <a:cubicBezTo>
                    <a:pt x="1" y="5511"/>
                    <a:pt x="43" y="5721"/>
                    <a:pt x="190" y="5847"/>
                  </a:cubicBezTo>
                  <a:cubicBezTo>
                    <a:pt x="246" y="5887"/>
                    <a:pt x="313" y="5905"/>
                    <a:pt x="381" y="5905"/>
                  </a:cubicBezTo>
                  <a:cubicBezTo>
                    <a:pt x="494" y="5905"/>
                    <a:pt x="608" y="5854"/>
                    <a:pt x="674" y="5763"/>
                  </a:cubicBezTo>
                  <a:lnTo>
                    <a:pt x="4500" y="549"/>
                  </a:lnTo>
                  <a:cubicBezTo>
                    <a:pt x="4697" y="291"/>
                    <a:pt x="4468" y="0"/>
                    <a:pt x="4222" y="0"/>
                  </a:cubicBezTo>
                  <a:close/>
                </a:path>
              </a:pathLst>
            </a:custGeom>
            <a:solidFill>
              <a:srgbClr val="344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8"/>
            <p:cNvSpPr/>
            <p:nvPr/>
          </p:nvSpPr>
          <p:spPr>
            <a:xfrm>
              <a:off x="1431956" y="3957356"/>
              <a:ext cx="76509" cy="67376"/>
            </a:xfrm>
            <a:custGeom>
              <a:rect b="b" l="l" r="r" t="t"/>
              <a:pathLst>
                <a:path extrusionOk="0" h="4500" w="5110">
                  <a:moveTo>
                    <a:pt x="1" y="0"/>
                  </a:moveTo>
                  <a:lnTo>
                    <a:pt x="1" y="2923"/>
                  </a:lnTo>
                  <a:cubicBezTo>
                    <a:pt x="1" y="3785"/>
                    <a:pt x="715" y="4499"/>
                    <a:pt x="1598" y="4499"/>
                  </a:cubicBezTo>
                  <a:lnTo>
                    <a:pt x="3533" y="4499"/>
                  </a:lnTo>
                  <a:cubicBezTo>
                    <a:pt x="4395" y="4499"/>
                    <a:pt x="5109" y="3785"/>
                    <a:pt x="5109" y="2923"/>
                  </a:cubicBezTo>
                  <a:lnTo>
                    <a:pt x="5109" y="0"/>
                  </a:lnTo>
                  <a:close/>
                </a:path>
              </a:pathLst>
            </a:custGeom>
            <a:solidFill>
              <a:srgbClr val="344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8"/>
            <p:cNvSpPr/>
            <p:nvPr/>
          </p:nvSpPr>
          <p:spPr>
            <a:xfrm>
              <a:off x="1431956" y="3957356"/>
              <a:ext cx="76509" cy="67376"/>
            </a:xfrm>
            <a:custGeom>
              <a:rect b="b" l="l" r="r" t="t"/>
              <a:pathLst>
                <a:path extrusionOk="0" h="4500" w="5110">
                  <a:moveTo>
                    <a:pt x="1" y="0"/>
                  </a:moveTo>
                  <a:lnTo>
                    <a:pt x="1" y="2923"/>
                  </a:lnTo>
                  <a:cubicBezTo>
                    <a:pt x="1" y="3785"/>
                    <a:pt x="715" y="4499"/>
                    <a:pt x="1577" y="4499"/>
                  </a:cubicBezTo>
                  <a:lnTo>
                    <a:pt x="2166" y="4499"/>
                  </a:lnTo>
                  <a:cubicBezTo>
                    <a:pt x="1451" y="4289"/>
                    <a:pt x="968" y="3637"/>
                    <a:pt x="968" y="2902"/>
                  </a:cubicBezTo>
                  <a:cubicBezTo>
                    <a:pt x="968" y="2311"/>
                    <a:pt x="1438" y="1866"/>
                    <a:pt x="1979" y="1866"/>
                  </a:cubicBezTo>
                  <a:cubicBezTo>
                    <a:pt x="2055" y="1866"/>
                    <a:pt x="2131" y="1874"/>
                    <a:pt x="2208" y="1892"/>
                  </a:cubicBezTo>
                  <a:lnTo>
                    <a:pt x="5109" y="2523"/>
                  </a:lnTo>
                  <a:lnTo>
                    <a:pt x="5109" y="0"/>
                  </a:ln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8"/>
            <p:cNvSpPr/>
            <p:nvPr/>
          </p:nvSpPr>
          <p:spPr>
            <a:xfrm>
              <a:off x="1359549" y="3850318"/>
              <a:ext cx="205572" cy="136639"/>
            </a:xfrm>
            <a:custGeom>
              <a:rect b="b" l="l" r="r" t="t"/>
              <a:pathLst>
                <a:path extrusionOk="0" h="9126" w="13730">
                  <a:moveTo>
                    <a:pt x="1788" y="1"/>
                  </a:moveTo>
                  <a:lnTo>
                    <a:pt x="1" y="6582"/>
                  </a:lnTo>
                  <a:lnTo>
                    <a:pt x="11459" y="9104"/>
                  </a:lnTo>
                  <a:cubicBezTo>
                    <a:pt x="11528" y="9119"/>
                    <a:pt x="11597" y="9126"/>
                    <a:pt x="11664" y="9126"/>
                  </a:cubicBezTo>
                  <a:cubicBezTo>
                    <a:pt x="12089" y="9126"/>
                    <a:pt x="12465" y="8849"/>
                    <a:pt x="12573" y="8432"/>
                  </a:cubicBezTo>
                  <a:lnTo>
                    <a:pt x="13583" y="4710"/>
                  </a:lnTo>
                  <a:cubicBezTo>
                    <a:pt x="13730" y="4206"/>
                    <a:pt x="13435" y="3701"/>
                    <a:pt x="12952" y="3554"/>
                  </a:cubicBezTo>
                  <a:lnTo>
                    <a:pt x="1788" y="1"/>
                  </a:lnTo>
                  <a:close/>
                </a:path>
              </a:pathLst>
            </a:custGeom>
            <a:solidFill>
              <a:srgbClr val="6D84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1359549" y="3850318"/>
              <a:ext cx="188893" cy="136639"/>
            </a:xfrm>
            <a:custGeom>
              <a:rect b="b" l="l" r="r" t="t"/>
              <a:pathLst>
                <a:path extrusionOk="0" h="9126" w="12616">
                  <a:moveTo>
                    <a:pt x="1788" y="1"/>
                  </a:moveTo>
                  <a:lnTo>
                    <a:pt x="1" y="6582"/>
                  </a:lnTo>
                  <a:lnTo>
                    <a:pt x="11459" y="9104"/>
                  </a:lnTo>
                  <a:cubicBezTo>
                    <a:pt x="11528" y="9119"/>
                    <a:pt x="11596" y="9126"/>
                    <a:pt x="11663" y="9126"/>
                  </a:cubicBezTo>
                  <a:cubicBezTo>
                    <a:pt x="12089" y="9126"/>
                    <a:pt x="12467" y="8847"/>
                    <a:pt x="12595" y="8411"/>
                  </a:cubicBezTo>
                  <a:lnTo>
                    <a:pt x="12616" y="8348"/>
                  </a:lnTo>
                  <a:lnTo>
                    <a:pt x="3764" y="6392"/>
                  </a:lnTo>
                  <a:cubicBezTo>
                    <a:pt x="2398" y="6098"/>
                    <a:pt x="1557" y="4710"/>
                    <a:pt x="1914" y="3344"/>
                  </a:cubicBezTo>
                  <a:lnTo>
                    <a:pt x="2734" y="316"/>
                  </a:lnTo>
                  <a:lnTo>
                    <a:pt x="1788" y="1"/>
                  </a:lnTo>
                  <a:close/>
                </a:path>
              </a:pathLst>
            </a:custGeom>
            <a:solidFill>
              <a:srgbClr val="586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8"/>
            <p:cNvSpPr/>
            <p:nvPr/>
          </p:nvSpPr>
          <p:spPr>
            <a:xfrm>
              <a:off x="1323360" y="3819594"/>
              <a:ext cx="68005" cy="151507"/>
            </a:xfrm>
            <a:custGeom>
              <a:rect b="b" l="l" r="r" t="t"/>
              <a:pathLst>
                <a:path extrusionOk="0" h="10119" w="4542">
                  <a:moveTo>
                    <a:pt x="3348" y="0"/>
                  </a:moveTo>
                  <a:cubicBezTo>
                    <a:pt x="2879" y="0"/>
                    <a:pt x="2458" y="314"/>
                    <a:pt x="2334" y="791"/>
                  </a:cubicBezTo>
                  <a:lnTo>
                    <a:pt x="168" y="8781"/>
                  </a:lnTo>
                  <a:cubicBezTo>
                    <a:pt x="0" y="9348"/>
                    <a:pt x="337" y="9937"/>
                    <a:pt x="904" y="10084"/>
                  </a:cubicBezTo>
                  <a:lnTo>
                    <a:pt x="925" y="10084"/>
                  </a:lnTo>
                  <a:cubicBezTo>
                    <a:pt x="1015" y="10108"/>
                    <a:pt x="1106" y="10119"/>
                    <a:pt x="1195" y="10119"/>
                  </a:cubicBezTo>
                  <a:cubicBezTo>
                    <a:pt x="1669" y="10119"/>
                    <a:pt x="2105" y="9805"/>
                    <a:pt x="2229" y="9327"/>
                  </a:cubicBezTo>
                  <a:lnTo>
                    <a:pt x="4394" y="1338"/>
                  </a:lnTo>
                  <a:cubicBezTo>
                    <a:pt x="4541" y="770"/>
                    <a:pt x="4205" y="182"/>
                    <a:pt x="3658" y="35"/>
                  </a:cubicBezTo>
                  <a:lnTo>
                    <a:pt x="3616" y="35"/>
                  </a:lnTo>
                  <a:cubicBezTo>
                    <a:pt x="3526" y="11"/>
                    <a:pt x="3436" y="0"/>
                    <a:pt x="3348" y="0"/>
                  </a:cubicBezTo>
                  <a:close/>
                </a:path>
              </a:pathLst>
            </a:custGeom>
            <a:solidFill>
              <a:srgbClr val="344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8"/>
            <p:cNvSpPr/>
            <p:nvPr/>
          </p:nvSpPr>
          <p:spPr>
            <a:xfrm>
              <a:off x="1324304" y="3819774"/>
              <a:ext cx="55099" cy="151132"/>
            </a:xfrm>
            <a:custGeom>
              <a:rect b="b" l="l" r="r" t="t"/>
              <a:pathLst>
                <a:path extrusionOk="0" h="10094" w="3680">
                  <a:moveTo>
                    <a:pt x="3256" y="0"/>
                  </a:moveTo>
                  <a:cubicBezTo>
                    <a:pt x="2793" y="0"/>
                    <a:pt x="2371" y="311"/>
                    <a:pt x="2250" y="779"/>
                  </a:cubicBezTo>
                  <a:lnTo>
                    <a:pt x="84" y="8790"/>
                  </a:lnTo>
                  <a:cubicBezTo>
                    <a:pt x="0" y="9126"/>
                    <a:pt x="84" y="9505"/>
                    <a:pt x="337" y="9778"/>
                  </a:cubicBezTo>
                  <a:cubicBezTo>
                    <a:pt x="463" y="9904"/>
                    <a:pt x="652" y="10009"/>
                    <a:pt x="841" y="10072"/>
                  </a:cubicBezTo>
                  <a:lnTo>
                    <a:pt x="862" y="10072"/>
                  </a:lnTo>
                  <a:lnTo>
                    <a:pt x="946" y="10093"/>
                  </a:lnTo>
                  <a:lnTo>
                    <a:pt x="1283" y="10093"/>
                  </a:lnTo>
                  <a:cubicBezTo>
                    <a:pt x="1367" y="10072"/>
                    <a:pt x="1451" y="10051"/>
                    <a:pt x="1535" y="10030"/>
                  </a:cubicBezTo>
                  <a:cubicBezTo>
                    <a:pt x="1093" y="9778"/>
                    <a:pt x="904" y="9273"/>
                    <a:pt x="1030" y="8811"/>
                  </a:cubicBezTo>
                  <a:lnTo>
                    <a:pt x="3175" y="716"/>
                  </a:lnTo>
                  <a:cubicBezTo>
                    <a:pt x="3259" y="443"/>
                    <a:pt x="3427" y="212"/>
                    <a:pt x="3679" y="65"/>
                  </a:cubicBezTo>
                  <a:lnTo>
                    <a:pt x="3616" y="44"/>
                  </a:lnTo>
                  <a:lnTo>
                    <a:pt x="3553" y="44"/>
                  </a:lnTo>
                  <a:cubicBezTo>
                    <a:pt x="3454" y="14"/>
                    <a:pt x="3354" y="0"/>
                    <a:pt x="3256" y="0"/>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1295976" y="3845482"/>
              <a:ext cx="57929" cy="89850"/>
            </a:xfrm>
            <a:custGeom>
              <a:rect b="b" l="l" r="r" t="t"/>
              <a:pathLst>
                <a:path extrusionOk="0" h="6001" w="3869">
                  <a:moveTo>
                    <a:pt x="3140" y="0"/>
                  </a:moveTo>
                  <a:cubicBezTo>
                    <a:pt x="1990" y="0"/>
                    <a:pt x="926" y="766"/>
                    <a:pt x="610" y="1943"/>
                  </a:cubicBezTo>
                  <a:lnTo>
                    <a:pt x="378" y="2763"/>
                  </a:lnTo>
                  <a:cubicBezTo>
                    <a:pt x="0" y="4171"/>
                    <a:pt x="841" y="5622"/>
                    <a:pt x="2229" y="6000"/>
                  </a:cubicBezTo>
                  <a:lnTo>
                    <a:pt x="2271" y="6000"/>
                  </a:lnTo>
                  <a:lnTo>
                    <a:pt x="3868" y="93"/>
                  </a:lnTo>
                  <a:lnTo>
                    <a:pt x="3826" y="93"/>
                  </a:lnTo>
                  <a:cubicBezTo>
                    <a:pt x="3598" y="30"/>
                    <a:pt x="3367" y="0"/>
                    <a:pt x="3140" y="0"/>
                  </a:cubicBezTo>
                  <a:close/>
                </a:path>
              </a:pathLst>
            </a:custGeom>
            <a:solidFill>
              <a:srgbClr val="D9E1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1295661" y="3845332"/>
              <a:ext cx="55728" cy="90000"/>
            </a:xfrm>
            <a:custGeom>
              <a:rect b="b" l="l" r="r" t="t"/>
              <a:pathLst>
                <a:path extrusionOk="0" h="6011" w="3722">
                  <a:moveTo>
                    <a:pt x="3162" y="1"/>
                  </a:moveTo>
                  <a:cubicBezTo>
                    <a:pt x="1999" y="1"/>
                    <a:pt x="939" y="771"/>
                    <a:pt x="631" y="1932"/>
                  </a:cubicBezTo>
                  <a:lnTo>
                    <a:pt x="399" y="2773"/>
                  </a:lnTo>
                  <a:cubicBezTo>
                    <a:pt x="0" y="4181"/>
                    <a:pt x="841" y="5632"/>
                    <a:pt x="2250" y="6010"/>
                  </a:cubicBezTo>
                  <a:lnTo>
                    <a:pt x="2292" y="6010"/>
                  </a:lnTo>
                  <a:lnTo>
                    <a:pt x="2397" y="5653"/>
                  </a:lnTo>
                  <a:cubicBezTo>
                    <a:pt x="1577" y="4938"/>
                    <a:pt x="1240" y="3845"/>
                    <a:pt x="1535" y="2815"/>
                  </a:cubicBezTo>
                  <a:lnTo>
                    <a:pt x="1745" y="2016"/>
                  </a:lnTo>
                  <a:cubicBezTo>
                    <a:pt x="1997" y="1070"/>
                    <a:pt x="2754" y="313"/>
                    <a:pt x="3721" y="61"/>
                  </a:cubicBezTo>
                  <a:cubicBezTo>
                    <a:pt x="3534" y="20"/>
                    <a:pt x="3347" y="1"/>
                    <a:pt x="3162" y="1"/>
                  </a:cubicBezTo>
                  <a:close/>
                </a:path>
              </a:pathLst>
            </a:custGeom>
            <a:solidFill>
              <a:srgbClr val="AFC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a:off x="1549999" y="3927755"/>
              <a:ext cx="65175" cy="56057"/>
            </a:xfrm>
            <a:custGeom>
              <a:rect b="b" l="l" r="r" t="t"/>
              <a:pathLst>
                <a:path extrusionOk="0" h="3744" w="4353">
                  <a:moveTo>
                    <a:pt x="737" y="1"/>
                  </a:moveTo>
                  <a:lnTo>
                    <a:pt x="1" y="2776"/>
                  </a:lnTo>
                  <a:lnTo>
                    <a:pt x="3617" y="3743"/>
                  </a:lnTo>
                  <a:lnTo>
                    <a:pt x="4353" y="968"/>
                  </a:lnTo>
                  <a:lnTo>
                    <a:pt x="73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8"/>
            <p:cNvSpPr/>
            <p:nvPr/>
          </p:nvSpPr>
          <p:spPr>
            <a:xfrm>
              <a:off x="1549999" y="3927755"/>
              <a:ext cx="28972" cy="46295"/>
            </a:xfrm>
            <a:custGeom>
              <a:rect b="b" l="l" r="r" t="t"/>
              <a:pathLst>
                <a:path extrusionOk="0" h="3092" w="1935">
                  <a:moveTo>
                    <a:pt x="737" y="1"/>
                  </a:moveTo>
                  <a:lnTo>
                    <a:pt x="1" y="2776"/>
                  </a:lnTo>
                  <a:lnTo>
                    <a:pt x="1178" y="3091"/>
                  </a:lnTo>
                  <a:lnTo>
                    <a:pt x="1935" y="316"/>
                  </a:lnTo>
                  <a:lnTo>
                    <a:pt x="737" y="1"/>
                  </a:lnTo>
                  <a:close/>
                </a:path>
              </a:pathLst>
            </a:custGeom>
            <a:solidFill>
              <a:srgbClr val="91A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1600995" y="3929477"/>
              <a:ext cx="40306" cy="73710"/>
            </a:xfrm>
            <a:custGeom>
              <a:rect b="b" l="l" r="r" t="t"/>
              <a:pathLst>
                <a:path extrusionOk="0" h="4923" w="2692">
                  <a:moveTo>
                    <a:pt x="1777" y="0"/>
                  </a:moveTo>
                  <a:cubicBezTo>
                    <a:pt x="1433" y="0"/>
                    <a:pt x="1117" y="233"/>
                    <a:pt x="1031" y="580"/>
                  </a:cubicBezTo>
                  <a:lnTo>
                    <a:pt x="127" y="3923"/>
                  </a:lnTo>
                  <a:cubicBezTo>
                    <a:pt x="1" y="4343"/>
                    <a:pt x="253" y="4785"/>
                    <a:pt x="694" y="4890"/>
                  </a:cubicBezTo>
                  <a:lnTo>
                    <a:pt x="715" y="4890"/>
                  </a:lnTo>
                  <a:cubicBezTo>
                    <a:pt x="789" y="4912"/>
                    <a:pt x="863" y="4922"/>
                    <a:pt x="935" y="4922"/>
                  </a:cubicBezTo>
                  <a:cubicBezTo>
                    <a:pt x="1280" y="4922"/>
                    <a:pt x="1596" y="4687"/>
                    <a:pt x="1683" y="4322"/>
                  </a:cubicBezTo>
                  <a:lnTo>
                    <a:pt x="2587" y="1000"/>
                  </a:lnTo>
                  <a:cubicBezTo>
                    <a:pt x="2692" y="580"/>
                    <a:pt x="2439" y="138"/>
                    <a:pt x="2019" y="33"/>
                  </a:cubicBezTo>
                  <a:lnTo>
                    <a:pt x="1998" y="33"/>
                  </a:lnTo>
                  <a:cubicBezTo>
                    <a:pt x="1924" y="11"/>
                    <a:pt x="1850" y="0"/>
                    <a:pt x="1777" y="0"/>
                  </a:cubicBezTo>
                  <a:close/>
                </a:path>
              </a:pathLst>
            </a:custGeom>
            <a:solidFill>
              <a:srgbClr val="344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1403942" y="4059663"/>
              <a:ext cx="132537" cy="23926"/>
            </a:xfrm>
            <a:custGeom>
              <a:rect b="b" l="l" r="r" t="t"/>
              <a:pathLst>
                <a:path extrusionOk="0" h="1598" w="8852">
                  <a:moveTo>
                    <a:pt x="778" y="0"/>
                  </a:moveTo>
                  <a:cubicBezTo>
                    <a:pt x="358" y="0"/>
                    <a:pt x="0" y="358"/>
                    <a:pt x="0" y="778"/>
                  </a:cubicBezTo>
                  <a:lnTo>
                    <a:pt x="0" y="799"/>
                  </a:lnTo>
                  <a:cubicBezTo>
                    <a:pt x="0" y="1241"/>
                    <a:pt x="358" y="1598"/>
                    <a:pt x="778" y="1598"/>
                  </a:cubicBezTo>
                  <a:lnTo>
                    <a:pt x="8074" y="1598"/>
                  </a:lnTo>
                  <a:cubicBezTo>
                    <a:pt x="8494" y="1598"/>
                    <a:pt x="8852" y="1241"/>
                    <a:pt x="8852" y="799"/>
                  </a:cubicBezTo>
                  <a:lnTo>
                    <a:pt x="8852" y="778"/>
                  </a:lnTo>
                  <a:cubicBezTo>
                    <a:pt x="8852" y="358"/>
                    <a:pt x="8494" y="0"/>
                    <a:pt x="8074" y="0"/>
                  </a:cubicBezTo>
                  <a:close/>
                </a:path>
              </a:pathLst>
            </a:custGeom>
            <a:solidFill>
              <a:srgbClr val="344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1403942" y="4059663"/>
              <a:ext cx="33688" cy="24240"/>
            </a:xfrm>
            <a:custGeom>
              <a:rect b="b" l="l" r="r" t="t"/>
              <a:pathLst>
                <a:path extrusionOk="0" h="1619" w="2250">
                  <a:moveTo>
                    <a:pt x="778" y="0"/>
                  </a:moveTo>
                  <a:cubicBezTo>
                    <a:pt x="358" y="0"/>
                    <a:pt x="0" y="358"/>
                    <a:pt x="0" y="799"/>
                  </a:cubicBezTo>
                  <a:lnTo>
                    <a:pt x="0" y="820"/>
                  </a:lnTo>
                  <a:cubicBezTo>
                    <a:pt x="0" y="1262"/>
                    <a:pt x="358" y="1619"/>
                    <a:pt x="778" y="1619"/>
                  </a:cubicBezTo>
                  <a:lnTo>
                    <a:pt x="2250" y="1619"/>
                  </a:lnTo>
                  <a:cubicBezTo>
                    <a:pt x="1935" y="1451"/>
                    <a:pt x="1745" y="1135"/>
                    <a:pt x="1766" y="799"/>
                  </a:cubicBezTo>
                  <a:cubicBezTo>
                    <a:pt x="1766" y="463"/>
                    <a:pt x="1956" y="147"/>
                    <a:pt x="2250" y="0"/>
                  </a:cubicBezTo>
                  <a:close/>
                </a:path>
              </a:pathLst>
            </a:custGeom>
            <a:solidFill>
              <a:srgbClr val="B1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777" name="Shape 777"/>
        <p:cNvGrpSpPr/>
        <p:nvPr/>
      </p:nvGrpSpPr>
      <p:grpSpPr>
        <a:xfrm>
          <a:off x="0" y="0"/>
          <a:ext cx="0" cy="0"/>
          <a:chOff x="0" y="0"/>
          <a:chExt cx="0" cy="0"/>
        </a:xfrm>
      </p:grpSpPr>
      <p:sp>
        <p:nvSpPr>
          <p:cNvPr id="778" name="Google Shape;778;p49"/>
          <p:cNvSpPr txBox="1"/>
          <p:nvPr/>
        </p:nvSpPr>
        <p:spPr>
          <a:xfrm>
            <a:off x="715100" y="535000"/>
            <a:ext cx="77139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chemeClr val="lt1"/>
                </a:solidFill>
                <a:latin typeface="Golos Text Medium"/>
                <a:ea typeface="Golos Text Medium"/>
                <a:cs typeface="Golos Text Medium"/>
                <a:sym typeface="Golos Text Medium"/>
              </a:rPr>
              <a:t>Back-Up Slide: </a:t>
            </a:r>
            <a:r>
              <a:rPr lang="en" sz="3000">
                <a:solidFill>
                  <a:srgbClr val="FFFFFF"/>
                </a:solidFill>
                <a:latin typeface="Golos Text Medium"/>
                <a:ea typeface="Golos Text Medium"/>
                <a:cs typeface="Golos Text Medium"/>
                <a:sym typeface="Golos Text Medium"/>
              </a:rPr>
              <a:t>Other Ways to interpret DNNs</a:t>
            </a:r>
            <a:endParaRPr sz="3000">
              <a:solidFill>
                <a:srgbClr val="FFFFFF"/>
              </a:solidFill>
              <a:latin typeface="Golos Text Medium"/>
              <a:ea typeface="Golos Text Medium"/>
              <a:cs typeface="Golos Text Medium"/>
              <a:sym typeface="Golos Text Medium"/>
            </a:endParaRPr>
          </a:p>
        </p:txBody>
      </p:sp>
      <p:sp>
        <p:nvSpPr>
          <p:cNvPr id="779" name="Google Shape;779;p49"/>
          <p:cNvSpPr txBox="1"/>
          <p:nvPr/>
        </p:nvSpPr>
        <p:spPr>
          <a:xfrm>
            <a:off x="1015838" y="2571750"/>
            <a:ext cx="21561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solidFill>
                <a:srgbClr val="FFFFFF"/>
              </a:solidFill>
              <a:latin typeface="Golos Text Medium"/>
              <a:ea typeface="Golos Text Medium"/>
              <a:cs typeface="Golos Text Medium"/>
              <a:sym typeface="Golos Text Medium"/>
            </a:endParaRPr>
          </a:p>
        </p:txBody>
      </p:sp>
      <p:sp>
        <p:nvSpPr>
          <p:cNvPr id="780" name="Google Shape;780;p49"/>
          <p:cNvSpPr txBox="1"/>
          <p:nvPr/>
        </p:nvSpPr>
        <p:spPr>
          <a:xfrm>
            <a:off x="842800" y="1242400"/>
            <a:ext cx="7455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900">
              <a:solidFill>
                <a:srgbClr val="FFFFFF"/>
              </a:solidFill>
              <a:latin typeface="Golos Text Medium"/>
              <a:ea typeface="Golos Text Medium"/>
              <a:cs typeface="Golos Text Medium"/>
              <a:sym typeface="Golos Text Medium"/>
            </a:endParaRPr>
          </a:p>
        </p:txBody>
      </p:sp>
      <p:sp>
        <p:nvSpPr>
          <p:cNvPr id="781" name="Google Shape;781;p49"/>
          <p:cNvSpPr txBox="1"/>
          <p:nvPr/>
        </p:nvSpPr>
        <p:spPr>
          <a:xfrm>
            <a:off x="1015850" y="2979900"/>
            <a:ext cx="1684200" cy="1403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Gradient-Based Methods</a:t>
            </a:r>
            <a:endParaRPr sz="2400">
              <a:solidFill>
                <a:srgbClr val="FFFFFF"/>
              </a:solidFill>
              <a:latin typeface="Golos Text Medium"/>
              <a:ea typeface="Golos Text Medium"/>
              <a:cs typeface="Golos Text Medium"/>
              <a:sym typeface="Golos Text Medium"/>
            </a:endParaRPr>
          </a:p>
        </p:txBody>
      </p:sp>
      <p:sp>
        <p:nvSpPr>
          <p:cNvPr id="782" name="Google Shape;782;p49"/>
          <p:cNvSpPr txBox="1"/>
          <p:nvPr/>
        </p:nvSpPr>
        <p:spPr>
          <a:xfrm>
            <a:off x="3565200" y="2979900"/>
            <a:ext cx="20898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Perturbation Methods</a:t>
            </a:r>
            <a:endParaRPr sz="2400">
              <a:solidFill>
                <a:srgbClr val="FFFFFF"/>
              </a:solidFill>
              <a:latin typeface="Golos Text Medium"/>
              <a:ea typeface="Golos Text Medium"/>
              <a:cs typeface="Golos Text Medium"/>
              <a:sym typeface="Golos Text Medium"/>
            </a:endParaRPr>
          </a:p>
        </p:txBody>
      </p:sp>
      <p:sp>
        <p:nvSpPr>
          <p:cNvPr id="783" name="Google Shape;783;p49"/>
          <p:cNvSpPr txBox="1"/>
          <p:nvPr/>
        </p:nvSpPr>
        <p:spPr>
          <a:xfrm>
            <a:off x="6080088" y="2979900"/>
            <a:ext cx="1920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Golos Text Medium"/>
                <a:ea typeface="Golos Text Medium"/>
                <a:cs typeface="Golos Text Medium"/>
                <a:sym typeface="Golos Text Medium"/>
              </a:rPr>
              <a:t>LRP</a:t>
            </a:r>
            <a:endParaRPr sz="2400">
              <a:solidFill>
                <a:srgbClr val="FFFFFF"/>
              </a:solidFill>
              <a:latin typeface="Golos Text Medium"/>
              <a:ea typeface="Golos Text Medium"/>
              <a:cs typeface="Golos Text Medium"/>
              <a:sym typeface="Golos Text Medium"/>
            </a:endParaRPr>
          </a:p>
        </p:txBody>
      </p:sp>
      <p:grpSp>
        <p:nvGrpSpPr>
          <p:cNvPr id="784" name="Google Shape;784;p49"/>
          <p:cNvGrpSpPr/>
          <p:nvPr/>
        </p:nvGrpSpPr>
        <p:grpSpPr>
          <a:xfrm>
            <a:off x="1276311" y="1892447"/>
            <a:ext cx="914383" cy="914409"/>
            <a:chOff x="5766424" y="4275195"/>
            <a:chExt cx="358160" cy="356926"/>
          </a:xfrm>
        </p:grpSpPr>
        <p:sp>
          <p:nvSpPr>
            <p:cNvPr id="785" name="Google Shape;785;p49"/>
            <p:cNvSpPr/>
            <p:nvPr/>
          </p:nvSpPr>
          <p:spPr>
            <a:xfrm>
              <a:off x="5766424" y="4485327"/>
              <a:ext cx="64862" cy="146793"/>
            </a:xfrm>
            <a:custGeom>
              <a:rect b="b" l="l" r="r" t="t"/>
              <a:pathLst>
                <a:path extrusionOk="0" h="5590" w="2470">
                  <a:moveTo>
                    <a:pt x="354" y="0"/>
                  </a:moveTo>
                  <a:cubicBezTo>
                    <a:pt x="163" y="0"/>
                    <a:pt x="0" y="153"/>
                    <a:pt x="0" y="354"/>
                  </a:cubicBezTo>
                  <a:lnTo>
                    <a:pt x="0" y="5589"/>
                  </a:lnTo>
                  <a:lnTo>
                    <a:pt x="2469" y="5589"/>
                  </a:lnTo>
                  <a:lnTo>
                    <a:pt x="2469" y="354"/>
                  </a:lnTo>
                  <a:cubicBezTo>
                    <a:pt x="2460" y="153"/>
                    <a:pt x="2307" y="0"/>
                    <a:pt x="2115" y="0"/>
                  </a:cubicBezTo>
                  <a:close/>
                </a:path>
              </a:pathLst>
            </a:custGeom>
            <a:solidFill>
              <a:srgbClr val="94A3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9"/>
            <p:cNvSpPr/>
            <p:nvPr/>
          </p:nvSpPr>
          <p:spPr>
            <a:xfrm>
              <a:off x="5766661" y="4485327"/>
              <a:ext cx="30961" cy="146793"/>
            </a:xfrm>
            <a:custGeom>
              <a:rect b="b" l="l" r="r" t="t"/>
              <a:pathLst>
                <a:path extrusionOk="0" h="5590" w="1179">
                  <a:moveTo>
                    <a:pt x="355" y="0"/>
                  </a:moveTo>
                  <a:cubicBezTo>
                    <a:pt x="154" y="0"/>
                    <a:pt x="1" y="153"/>
                    <a:pt x="1" y="354"/>
                  </a:cubicBezTo>
                  <a:lnTo>
                    <a:pt x="1" y="5589"/>
                  </a:lnTo>
                  <a:lnTo>
                    <a:pt x="814" y="5589"/>
                  </a:lnTo>
                  <a:lnTo>
                    <a:pt x="814" y="354"/>
                  </a:lnTo>
                  <a:cubicBezTo>
                    <a:pt x="814" y="153"/>
                    <a:pt x="977" y="0"/>
                    <a:pt x="1178"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9"/>
            <p:cNvSpPr/>
            <p:nvPr/>
          </p:nvSpPr>
          <p:spPr>
            <a:xfrm>
              <a:off x="5864190" y="4449115"/>
              <a:ext cx="64862" cy="183006"/>
            </a:xfrm>
            <a:custGeom>
              <a:rect b="b" l="l" r="r" t="t"/>
              <a:pathLst>
                <a:path extrusionOk="0" h="6969" w="2470">
                  <a:moveTo>
                    <a:pt x="354" y="1"/>
                  </a:moveTo>
                  <a:cubicBezTo>
                    <a:pt x="163" y="1"/>
                    <a:pt x="10" y="154"/>
                    <a:pt x="0" y="345"/>
                  </a:cubicBezTo>
                  <a:lnTo>
                    <a:pt x="0" y="6968"/>
                  </a:lnTo>
                  <a:lnTo>
                    <a:pt x="2469" y="6968"/>
                  </a:lnTo>
                  <a:lnTo>
                    <a:pt x="2469" y="345"/>
                  </a:lnTo>
                  <a:cubicBezTo>
                    <a:pt x="2469" y="154"/>
                    <a:pt x="2307" y="1"/>
                    <a:pt x="2115" y="1"/>
                  </a:cubicBezTo>
                  <a:close/>
                </a:path>
              </a:pathLst>
            </a:custGeom>
            <a:solidFill>
              <a:srgbClr val="4E6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9"/>
            <p:cNvSpPr/>
            <p:nvPr/>
          </p:nvSpPr>
          <p:spPr>
            <a:xfrm>
              <a:off x="5864190" y="4449115"/>
              <a:ext cx="30934" cy="183006"/>
            </a:xfrm>
            <a:custGeom>
              <a:rect b="b" l="l" r="r" t="t"/>
              <a:pathLst>
                <a:path extrusionOk="0" h="6969" w="1178">
                  <a:moveTo>
                    <a:pt x="354" y="1"/>
                  </a:moveTo>
                  <a:cubicBezTo>
                    <a:pt x="163" y="1"/>
                    <a:pt x="10" y="154"/>
                    <a:pt x="0" y="345"/>
                  </a:cubicBezTo>
                  <a:lnTo>
                    <a:pt x="0" y="6968"/>
                  </a:lnTo>
                  <a:lnTo>
                    <a:pt x="823" y="6968"/>
                  </a:lnTo>
                  <a:lnTo>
                    <a:pt x="823" y="345"/>
                  </a:lnTo>
                  <a:cubicBezTo>
                    <a:pt x="833" y="154"/>
                    <a:pt x="986" y="1"/>
                    <a:pt x="1177"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9"/>
            <p:cNvSpPr/>
            <p:nvPr/>
          </p:nvSpPr>
          <p:spPr>
            <a:xfrm>
              <a:off x="5962193" y="4412692"/>
              <a:ext cx="64626" cy="219429"/>
            </a:xfrm>
            <a:custGeom>
              <a:rect b="b" l="l" r="r" t="t"/>
              <a:pathLst>
                <a:path extrusionOk="0" h="8356" w="2461">
                  <a:moveTo>
                    <a:pt x="345" y="0"/>
                  </a:moveTo>
                  <a:cubicBezTo>
                    <a:pt x="154" y="10"/>
                    <a:pt x="1" y="163"/>
                    <a:pt x="1" y="354"/>
                  </a:cubicBezTo>
                  <a:lnTo>
                    <a:pt x="1" y="8355"/>
                  </a:lnTo>
                  <a:lnTo>
                    <a:pt x="2460" y="8355"/>
                  </a:lnTo>
                  <a:lnTo>
                    <a:pt x="2460" y="354"/>
                  </a:lnTo>
                  <a:cubicBezTo>
                    <a:pt x="2460" y="163"/>
                    <a:pt x="2297" y="10"/>
                    <a:pt x="2106" y="0"/>
                  </a:cubicBezTo>
                  <a:close/>
                </a:path>
              </a:pathLst>
            </a:custGeom>
            <a:solidFill>
              <a:srgbClr val="C0C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9"/>
            <p:cNvSpPr/>
            <p:nvPr/>
          </p:nvSpPr>
          <p:spPr>
            <a:xfrm>
              <a:off x="5962193" y="4412692"/>
              <a:ext cx="30698" cy="219429"/>
            </a:xfrm>
            <a:custGeom>
              <a:rect b="b" l="l" r="r" t="t"/>
              <a:pathLst>
                <a:path extrusionOk="0" h="8356" w="1169">
                  <a:moveTo>
                    <a:pt x="345" y="0"/>
                  </a:moveTo>
                  <a:cubicBezTo>
                    <a:pt x="154" y="10"/>
                    <a:pt x="1" y="163"/>
                    <a:pt x="1" y="354"/>
                  </a:cubicBezTo>
                  <a:lnTo>
                    <a:pt x="1" y="8355"/>
                  </a:lnTo>
                  <a:lnTo>
                    <a:pt x="824" y="8355"/>
                  </a:lnTo>
                  <a:lnTo>
                    <a:pt x="824" y="354"/>
                  </a:lnTo>
                  <a:cubicBezTo>
                    <a:pt x="824" y="163"/>
                    <a:pt x="977" y="10"/>
                    <a:pt x="1168" y="0"/>
                  </a:cubicBezTo>
                  <a:close/>
                </a:path>
              </a:pathLst>
            </a:custGeom>
            <a:solidFill>
              <a:srgbClr val="A9B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a:off x="6059959" y="4376506"/>
              <a:ext cx="64626" cy="255615"/>
            </a:xfrm>
            <a:custGeom>
              <a:rect b="b" l="l" r="r" t="t"/>
              <a:pathLst>
                <a:path extrusionOk="0" h="9734" w="2461">
                  <a:moveTo>
                    <a:pt x="355" y="0"/>
                  </a:moveTo>
                  <a:cubicBezTo>
                    <a:pt x="154" y="0"/>
                    <a:pt x="0" y="163"/>
                    <a:pt x="0" y="354"/>
                  </a:cubicBezTo>
                  <a:lnTo>
                    <a:pt x="0" y="9733"/>
                  </a:lnTo>
                  <a:lnTo>
                    <a:pt x="2460" y="9733"/>
                  </a:lnTo>
                  <a:lnTo>
                    <a:pt x="2460" y="354"/>
                  </a:lnTo>
                  <a:cubicBezTo>
                    <a:pt x="2460" y="163"/>
                    <a:pt x="2307" y="10"/>
                    <a:pt x="2115"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9"/>
            <p:cNvSpPr/>
            <p:nvPr/>
          </p:nvSpPr>
          <p:spPr>
            <a:xfrm>
              <a:off x="6059959" y="4376506"/>
              <a:ext cx="30934" cy="255615"/>
            </a:xfrm>
            <a:custGeom>
              <a:rect b="b" l="l" r="r" t="t"/>
              <a:pathLst>
                <a:path extrusionOk="0" h="9734" w="1178">
                  <a:moveTo>
                    <a:pt x="355" y="0"/>
                  </a:moveTo>
                  <a:cubicBezTo>
                    <a:pt x="154" y="0"/>
                    <a:pt x="0" y="163"/>
                    <a:pt x="0" y="354"/>
                  </a:cubicBezTo>
                  <a:lnTo>
                    <a:pt x="0" y="9733"/>
                  </a:lnTo>
                  <a:lnTo>
                    <a:pt x="824" y="9733"/>
                  </a:lnTo>
                  <a:lnTo>
                    <a:pt x="824" y="354"/>
                  </a:lnTo>
                  <a:cubicBezTo>
                    <a:pt x="824" y="163"/>
                    <a:pt x="977" y="0"/>
                    <a:pt x="1178" y="0"/>
                  </a:cubicBezTo>
                  <a:close/>
                </a:path>
              </a:pathLst>
            </a:custGeom>
            <a:solidFill>
              <a:srgbClr val="4E6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9"/>
            <p:cNvSpPr/>
            <p:nvPr/>
          </p:nvSpPr>
          <p:spPr>
            <a:xfrm>
              <a:off x="5781997" y="4275195"/>
              <a:ext cx="332767" cy="134241"/>
            </a:xfrm>
            <a:custGeom>
              <a:rect b="b" l="l" r="r" t="t"/>
              <a:pathLst>
                <a:path extrusionOk="0" h="5112" w="12672">
                  <a:moveTo>
                    <a:pt x="10172" y="1"/>
                  </a:moveTo>
                  <a:cubicBezTo>
                    <a:pt x="9997" y="1"/>
                    <a:pt x="9889" y="206"/>
                    <a:pt x="9992" y="355"/>
                  </a:cubicBezTo>
                  <a:lnTo>
                    <a:pt x="10356" y="872"/>
                  </a:lnTo>
                  <a:cubicBezTo>
                    <a:pt x="9150" y="1590"/>
                    <a:pt x="5274" y="3628"/>
                    <a:pt x="1" y="3628"/>
                  </a:cubicBezTo>
                  <a:lnTo>
                    <a:pt x="1" y="5112"/>
                  </a:lnTo>
                  <a:cubicBezTo>
                    <a:pt x="2872" y="5102"/>
                    <a:pt x="5714" y="4547"/>
                    <a:pt x="8375" y="3485"/>
                  </a:cubicBezTo>
                  <a:cubicBezTo>
                    <a:pt x="9360" y="3093"/>
                    <a:pt x="10298" y="2624"/>
                    <a:pt x="11208" y="2088"/>
                  </a:cubicBezTo>
                  <a:lnTo>
                    <a:pt x="11523" y="2547"/>
                  </a:lnTo>
                  <a:cubicBezTo>
                    <a:pt x="11568" y="2612"/>
                    <a:pt x="11636" y="2643"/>
                    <a:pt x="11703" y="2643"/>
                  </a:cubicBezTo>
                  <a:cubicBezTo>
                    <a:pt x="11793" y="2643"/>
                    <a:pt x="11883" y="2588"/>
                    <a:pt x="11916" y="2490"/>
                  </a:cubicBezTo>
                  <a:lnTo>
                    <a:pt x="12624" y="375"/>
                  </a:lnTo>
                  <a:cubicBezTo>
                    <a:pt x="12672" y="231"/>
                    <a:pt x="12567" y="78"/>
                    <a:pt x="12413" y="78"/>
                  </a:cubicBezTo>
                  <a:lnTo>
                    <a:pt x="10184" y="1"/>
                  </a:lnTo>
                  <a:cubicBezTo>
                    <a:pt x="10179" y="1"/>
                    <a:pt x="10176" y="1"/>
                    <a:pt x="10172"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49"/>
          <p:cNvGrpSpPr/>
          <p:nvPr/>
        </p:nvGrpSpPr>
        <p:grpSpPr>
          <a:xfrm>
            <a:off x="4152901" y="1892456"/>
            <a:ext cx="914391" cy="914385"/>
            <a:chOff x="5341433" y="3793271"/>
            <a:chExt cx="330272" cy="329117"/>
          </a:xfrm>
        </p:grpSpPr>
        <p:sp>
          <p:nvSpPr>
            <p:cNvPr id="795" name="Google Shape;795;p49"/>
            <p:cNvSpPr/>
            <p:nvPr/>
          </p:nvSpPr>
          <p:spPr>
            <a:xfrm>
              <a:off x="5436441" y="3976408"/>
              <a:ext cx="52546" cy="52546"/>
            </a:xfrm>
            <a:custGeom>
              <a:rect b="b" l="l" r="r" t="t"/>
              <a:pathLst>
                <a:path extrusionOk="0" h="2001" w="2001">
                  <a:moveTo>
                    <a:pt x="1245" y="0"/>
                  </a:moveTo>
                  <a:lnTo>
                    <a:pt x="1" y="1235"/>
                  </a:lnTo>
                  <a:cubicBezTo>
                    <a:pt x="96" y="1254"/>
                    <a:pt x="182" y="1292"/>
                    <a:pt x="240" y="1359"/>
                  </a:cubicBezTo>
                  <a:lnTo>
                    <a:pt x="642" y="1761"/>
                  </a:lnTo>
                  <a:cubicBezTo>
                    <a:pt x="709" y="1819"/>
                    <a:pt x="747" y="1905"/>
                    <a:pt x="766" y="2000"/>
                  </a:cubicBezTo>
                  <a:lnTo>
                    <a:pt x="2001" y="756"/>
                  </a:lnTo>
                  <a:cubicBezTo>
                    <a:pt x="1714" y="546"/>
                    <a:pt x="1455" y="287"/>
                    <a:pt x="124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5436179" y="3976146"/>
              <a:ext cx="42515" cy="52310"/>
            </a:xfrm>
            <a:custGeom>
              <a:rect b="b" l="l" r="r" t="t"/>
              <a:pathLst>
                <a:path extrusionOk="0" h="1992" w="1619">
                  <a:moveTo>
                    <a:pt x="1245" y="1"/>
                  </a:moveTo>
                  <a:lnTo>
                    <a:pt x="1" y="1235"/>
                  </a:lnTo>
                  <a:cubicBezTo>
                    <a:pt x="87" y="1254"/>
                    <a:pt x="173" y="1293"/>
                    <a:pt x="240" y="1360"/>
                  </a:cubicBezTo>
                  <a:lnTo>
                    <a:pt x="642" y="1752"/>
                  </a:lnTo>
                  <a:cubicBezTo>
                    <a:pt x="700" y="1819"/>
                    <a:pt x="747" y="1905"/>
                    <a:pt x="757" y="1991"/>
                  </a:cubicBezTo>
                  <a:lnTo>
                    <a:pt x="1226" y="1532"/>
                  </a:lnTo>
                  <a:lnTo>
                    <a:pt x="1059" y="1356"/>
                  </a:lnTo>
                  <a:lnTo>
                    <a:pt x="1059" y="1356"/>
                  </a:lnTo>
                  <a:cubicBezTo>
                    <a:pt x="1060" y="1357"/>
                    <a:pt x="1062" y="1358"/>
                    <a:pt x="1063" y="1360"/>
                  </a:cubicBezTo>
                  <a:lnTo>
                    <a:pt x="1054" y="1350"/>
                  </a:lnTo>
                  <a:lnTo>
                    <a:pt x="1059" y="1356"/>
                  </a:lnTo>
                  <a:lnTo>
                    <a:pt x="1059" y="1356"/>
                  </a:lnTo>
                  <a:cubicBezTo>
                    <a:pt x="958" y="1260"/>
                    <a:pt x="959" y="1100"/>
                    <a:pt x="1054" y="996"/>
                  </a:cubicBezTo>
                  <a:lnTo>
                    <a:pt x="1618" y="431"/>
                  </a:lnTo>
                  <a:cubicBezTo>
                    <a:pt x="1484" y="297"/>
                    <a:pt x="1360" y="154"/>
                    <a:pt x="1245" y="1"/>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5431925" y="3793350"/>
              <a:ext cx="239780" cy="228830"/>
            </a:xfrm>
            <a:custGeom>
              <a:rect b="b" l="l" r="r" t="t"/>
              <a:pathLst>
                <a:path extrusionOk="0" h="8714" w="9131">
                  <a:moveTo>
                    <a:pt x="4780" y="1"/>
                  </a:moveTo>
                  <a:cubicBezTo>
                    <a:pt x="3645" y="1"/>
                    <a:pt x="2528" y="444"/>
                    <a:pt x="1694" y="1277"/>
                  </a:cubicBezTo>
                  <a:cubicBezTo>
                    <a:pt x="0" y="2980"/>
                    <a:pt x="0" y="5737"/>
                    <a:pt x="1694" y="7440"/>
                  </a:cubicBezTo>
                  <a:cubicBezTo>
                    <a:pt x="2525" y="8271"/>
                    <a:pt x="3637" y="8713"/>
                    <a:pt x="4769" y="8713"/>
                  </a:cubicBezTo>
                  <a:cubicBezTo>
                    <a:pt x="5332" y="8713"/>
                    <a:pt x="5901" y="8604"/>
                    <a:pt x="6441" y="8378"/>
                  </a:cubicBezTo>
                  <a:cubicBezTo>
                    <a:pt x="8068" y="7708"/>
                    <a:pt x="9130" y="6120"/>
                    <a:pt x="9130" y="4359"/>
                  </a:cubicBezTo>
                  <a:cubicBezTo>
                    <a:pt x="9130" y="2598"/>
                    <a:pt x="8068" y="1009"/>
                    <a:pt x="6441" y="330"/>
                  </a:cubicBezTo>
                  <a:cubicBezTo>
                    <a:pt x="5904" y="108"/>
                    <a:pt x="5340" y="1"/>
                    <a:pt x="4780"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5427408" y="3793271"/>
              <a:ext cx="139756" cy="228830"/>
            </a:xfrm>
            <a:custGeom>
              <a:rect b="b" l="l" r="r" t="t"/>
              <a:pathLst>
                <a:path extrusionOk="0" h="8714" w="5322">
                  <a:moveTo>
                    <a:pt x="4940" y="0"/>
                  </a:moveTo>
                  <a:cubicBezTo>
                    <a:pt x="2561" y="0"/>
                    <a:pt x="593" y="1935"/>
                    <a:pt x="593" y="4362"/>
                  </a:cubicBezTo>
                  <a:cubicBezTo>
                    <a:pt x="593" y="6779"/>
                    <a:pt x="2561" y="8713"/>
                    <a:pt x="4940" y="8713"/>
                  </a:cubicBezTo>
                  <a:cubicBezTo>
                    <a:pt x="5066" y="8713"/>
                    <a:pt x="5193" y="8708"/>
                    <a:pt x="5321" y="8697"/>
                  </a:cubicBezTo>
                  <a:cubicBezTo>
                    <a:pt x="4297" y="8611"/>
                    <a:pt x="3340" y="8161"/>
                    <a:pt x="2613" y="7434"/>
                  </a:cubicBezTo>
                  <a:cubicBezTo>
                    <a:pt x="0" y="4821"/>
                    <a:pt x="1637" y="333"/>
                    <a:pt x="5321" y="17"/>
                  </a:cubicBezTo>
                  <a:cubicBezTo>
                    <a:pt x="5193" y="6"/>
                    <a:pt x="5066" y="0"/>
                    <a:pt x="49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5464828" y="3814936"/>
              <a:ext cx="194061" cy="185343"/>
            </a:xfrm>
            <a:custGeom>
              <a:rect b="b" l="l" r="r" t="t"/>
              <a:pathLst>
                <a:path extrusionOk="0" h="7058" w="7390">
                  <a:moveTo>
                    <a:pt x="3553" y="1"/>
                  </a:moveTo>
                  <a:cubicBezTo>
                    <a:pt x="1738" y="1"/>
                    <a:pt x="1" y="1411"/>
                    <a:pt x="1" y="3537"/>
                  </a:cubicBezTo>
                  <a:cubicBezTo>
                    <a:pt x="1" y="4963"/>
                    <a:pt x="862" y="6245"/>
                    <a:pt x="2173" y="6790"/>
                  </a:cubicBezTo>
                  <a:cubicBezTo>
                    <a:pt x="2609" y="6971"/>
                    <a:pt x="3066" y="7058"/>
                    <a:pt x="3519" y="7058"/>
                  </a:cubicBezTo>
                  <a:cubicBezTo>
                    <a:pt x="4438" y="7058"/>
                    <a:pt x="5341" y="6698"/>
                    <a:pt x="6021" y="6025"/>
                  </a:cubicBezTo>
                  <a:cubicBezTo>
                    <a:pt x="7389" y="4647"/>
                    <a:pt x="7389" y="2417"/>
                    <a:pt x="6021" y="1039"/>
                  </a:cubicBezTo>
                  <a:cubicBezTo>
                    <a:pt x="5301" y="322"/>
                    <a:pt x="4418" y="1"/>
                    <a:pt x="3553" y="1"/>
                  </a:cubicBezTo>
                  <a:close/>
                </a:path>
              </a:pathLst>
            </a:custGeom>
            <a:solidFill>
              <a:srgbClr val="87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5456793" y="3815251"/>
              <a:ext cx="110607" cy="185080"/>
            </a:xfrm>
            <a:custGeom>
              <a:rect b="b" l="l" r="r" t="t"/>
              <a:pathLst>
                <a:path extrusionOk="0" h="7048" w="4212">
                  <a:moveTo>
                    <a:pt x="3821" y="0"/>
                  </a:moveTo>
                  <a:cubicBezTo>
                    <a:pt x="1903" y="0"/>
                    <a:pt x="307" y="1561"/>
                    <a:pt x="307" y="3525"/>
                  </a:cubicBezTo>
                  <a:cubicBezTo>
                    <a:pt x="307" y="5493"/>
                    <a:pt x="1910" y="7047"/>
                    <a:pt x="3833" y="7047"/>
                  </a:cubicBezTo>
                  <a:cubicBezTo>
                    <a:pt x="3958" y="7047"/>
                    <a:pt x="4084" y="7041"/>
                    <a:pt x="4212" y="7027"/>
                  </a:cubicBezTo>
                  <a:cubicBezTo>
                    <a:pt x="3408" y="6941"/>
                    <a:pt x="2661" y="6578"/>
                    <a:pt x="2097" y="6013"/>
                  </a:cubicBezTo>
                  <a:cubicBezTo>
                    <a:pt x="1" y="3917"/>
                    <a:pt x="1264" y="338"/>
                    <a:pt x="4212" y="22"/>
                  </a:cubicBezTo>
                  <a:cubicBezTo>
                    <a:pt x="4080" y="7"/>
                    <a:pt x="3950" y="0"/>
                    <a:pt x="3821" y="0"/>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5531949" y="3851752"/>
              <a:ext cx="50787" cy="50550"/>
            </a:xfrm>
            <a:custGeom>
              <a:rect b="b" l="l" r="r" t="t"/>
              <a:pathLst>
                <a:path extrusionOk="0" h="1925" w="1934">
                  <a:moveTo>
                    <a:pt x="967" y="0"/>
                  </a:moveTo>
                  <a:cubicBezTo>
                    <a:pt x="440" y="0"/>
                    <a:pt x="0" y="431"/>
                    <a:pt x="0" y="957"/>
                  </a:cubicBezTo>
                  <a:cubicBezTo>
                    <a:pt x="0" y="1493"/>
                    <a:pt x="440" y="1924"/>
                    <a:pt x="967" y="1924"/>
                  </a:cubicBezTo>
                  <a:cubicBezTo>
                    <a:pt x="1503" y="1924"/>
                    <a:pt x="1933" y="1493"/>
                    <a:pt x="1933" y="957"/>
                  </a:cubicBezTo>
                  <a:cubicBezTo>
                    <a:pt x="1933" y="431"/>
                    <a:pt x="1503" y="0"/>
                    <a:pt x="967" y="0"/>
                  </a:cubicBezTo>
                  <a:close/>
                </a:path>
              </a:pathLst>
            </a:custGeom>
            <a:solidFill>
              <a:srgbClr val="738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5532185" y="3851726"/>
              <a:ext cx="35215" cy="50577"/>
            </a:xfrm>
            <a:custGeom>
              <a:rect b="b" l="l" r="r" t="t"/>
              <a:pathLst>
                <a:path extrusionOk="0" h="1926" w="1341">
                  <a:moveTo>
                    <a:pt x="960" y="1"/>
                  </a:moveTo>
                  <a:cubicBezTo>
                    <a:pt x="451" y="1"/>
                    <a:pt x="1" y="406"/>
                    <a:pt x="1" y="958"/>
                  </a:cubicBezTo>
                  <a:cubicBezTo>
                    <a:pt x="1" y="1519"/>
                    <a:pt x="451" y="1926"/>
                    <a:pt x="960" y="1926"/>
                  </a:cubicBezTo>
                  <a:cubicBezTo>
                    <a:pt x="1085" y="1926"/>
                    <a:pt x="1214" y="1901"/>
                    <a:pt x="1341" y="1848"/>
                  </a:cubicBezTo>
                  <a:cubicBezTo>
                    <a:pt x="987" y="1695"/>
                    <a:pt x="757" y="1351"/>
                    <a:pt x="757" y="968"/>
                  </a:cubicBezTo>
                  <a:cubicBezTo>
                    <a:pt x="747" y="576"/>
                    <a:pt x="987" y="231"/>
                    <a:pt x="1341" y="78"/>
                  </a:cubicBezTo>
                  <a:cubicBezTo>
                    <a:pt x="1214" y="25"/>
                    <a:pt x="1085" y="1"/>
                    <a:pt x="9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5515852" y="3902276"/>
              <a:ext cx="82955" cy="53045"/>
            </a:xfrm>
            <a:custGeom>
              <a:rect b="b" l="l" r="r" t="t"/>
              <a:pathLst>
                <a:path extrusionOk="0" h="2020" w="3159">
                  <a:moveTo>
                    <a:pt x="1034" y="0"/>
                  </a:moveTo>
                  <a:cubicBezTo>
                    <a:pt x="460" y="0"/>
                    <a:pt x="1" y="459"/>
                    <a:pt x="1" y="1034"/>
                  </a:cubicBezTo>
                  <a:lnTo>
                    <a:pt x="1" y="1838"/>
                  </a:lnTo>
                  <a:cubicBezTo>
                    <a:pt x="1" y="1943"/>
                    <a:pt x="77" y="2019"/>
                    <a:pt x="183" y="2019"/>
                  </a:cubicBezTo>
                  <a:lnTo>
                    <a:pt x="2977" y="2019"/>
                  </a:lnTo>
                  <a:cubicBezTo>
                    <a:pt x="3073" y="2019"/>
                    <a:pt x="3159" y="1943"/>
                    <a:pt x="3159" y="1838"/>
                  </a:cubicBezTo>
                  <a:lnTo>
                    <a:pt x="3159" y="1034"/>
                  </a:lnTo>
                  <a:cubicBezTo>
                    <a:pt x="3149" y="469"/>
                    <a:pt x="2690" y="0"/>
                    <a:pt x="21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5515852" y="3902276"/>
              <a:ext cx="47032" cy="53045"/>
            </a:xfrm>
            <a:custGeom>
              <a:rect b="b" l="l" r="r" t="t"/>
              <a:pathLst>
                <a:path extrusionOk="0" h="2020" w="1791">
                  <a:moveTo>
                    <a:pt x="1034" y="0"/>
                  </a:moveTo>
                  <a:cubicBezTo>
                    <a:pt x="460" y="0"/>
                    <a:pt x="1" y="459"/>
                    <a:pt x="1" y="1034"/>
                  </a:cubicBezTo>
                  <a:lnTo>
                    <a:pt x="1" y="1838"/>
                  </a:lnTo>
                  <a:cubicBezTo>
                    <a:pt x="1" y="1933"/>
                    <a:pt x="77" y="2019"/>
                    <a:pt x="183" y="2019"/>
                  </a:cubicBezTo>
                  <a:lnTo>
                    <a:pt x="939" y="2019"/>
                  </a:lnTo>
                  <a:cubicBezTo>
                    <a:pt x="833" y="2010"/>
                    <a:pt x="757" y="1933"/>
                    <a:pt x="757" y="1838"/>
                  </a:cubicBezTo>
                  <a:lnTo>
                    <a:pt x="757" y="1034"/>
                  </a:lnTo>
                  <a:cubicBezTo>
                    <a:pt x="766" y="459"/>
                    <a:pt x="1226" y="0"/>
                    <a:pt x="179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5531686" y="3923311"/>
              <a:ext cx="10084" cy="32011"/>
            </a:xfrm>
            <a:custGeom>
              <a:rect b="b" l="l" r="r" t="t"/>
              <a:pathLst>
                <a:path extrusionOk="0" h="1219" w="384">
                  <a:moveTo>
                    <a:pt x="196" y="1"/>
                  </a:moveTo>
                  <a:cubicBezTo>
                    <a:pt x="101" y="1"/>
                    <a:pt x="5" y="65"/>
                    <a:pt x="1" y="194"/>
                  </a:cubicBezTo>
                  <a:lnTo>
                    <a:pt x="1" y="1209"/>
                  </a:lnTo>
                  <a:lnTo>
                    <a:pt x="383" y="1218"/>
                  </a:lnTo>
                  <a:lnTo>
                    <a:pt x="383" y="194"/>
                  </a:lnTo>
                  <a:cubicBezTo>
                    <a:pt x="383" y="65"/>
                    <a:pt x="290" y="1"/>
                    <a:pt x="1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5572915" y="3923311"/>
              <a:ext cx="10084" cy="32011"/>
            </a:xfrm>
            <a:custGeom>
              <a:rect b="b" l="l" r="r" t="t"/>
              <a:pathLst>
                <a:path extrusionOk="0" h="1219" w="384">
                  <a:moveTo>
                    <a:pt x="192" y="1"/>
                  </a:moveTo>
                  <a:cubicBezTo>
                    <a:pt x="96" y="1"/>
                    <a:pt x="0" y="65"/>
                    <a:pt x="0" y="194"/>
                  </a:cubicBezTo>
                  <a:lnTo>
                    <a:pt x="0" y="1209"/>
                  </a:lnTo>
                  <a:lnTo>
                    <a:pt x="383" y="1218"/>
                  </a:lnTo>
                  <a:lnTo>
                    <a:pt x="383" y="194"/>
                  </a:lnTo>
                  <a:cubicBezTo>
                    <a:pt x="383" y="65"/>
                    <a:pt x="287" y="1"/>
                    <a:pt x="1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5341433" y="4004874"/>
              <a:ext cx="120166" cy="117514"/>
            </a:xfrm>
            <a:custGeom>
              <a:rect b="b" l="l" r="r" t="t"/>
              <a:pathLst>
                <a:path extrusionOk="0" h="4475" w="4576">
                  <a:moveTo>
                    <a:pt x="3625" y="0"/>
                  </a:moveTo>
                  <a:cubicBezTo>
                    <a:pt x="3497" y="0"/>
                    <a:pt x="3370" y="50"/>
                    <a:pt x="3274" y="151"/>
                  </a:cubicBezTo>
                  <a:lnTo>
                    <a:pt x="192" y="3223"/>
                  </a:lnTo>
                  <a:cubicBezTo>
                    <a:pt x="1" y="3414"/>
                    <a:pt x="1" y="3730"/>
                    <a:pt x="192" y="3931"/>
                  </a:cubicBezTo>
                  <a:lnTo>
                    <a:pt x="594" y="4323"/>
                  </a:lnTo>
                  <a:cubicBezTo>
                    <a:pt x="690" y="4424"/>
                    <a:pt x="817" y="4474"/>
                    <a:pt x="945" y="4474"/>
                  </a:cubicBezTo>
                  <a:cubicBezTo>
                    <a:pt x="1073" y="4474"/>
                    <a:pt x="1202" y="4424"/>
                    <a:pt x="1303" y="4323"/>
                  </a:cubicBezTo>
                  <a:lnTo>
                    <a:pt x="4375" y="1251"/>
                  </a:lnTo>
                  <a:cubicBezTo>
                    <a:pt x="4576" y="1060"/>
                    <a:pt x="4576" y="744"/>
                    <a:pt x="4375" y="543"/>
                  </a:cubicBezTo>
                  <a:lnTo>
                    <a:pt x="3982" y="151"/>
                  </a:lnTo>
                  <a:cubicBezTo>
                    <a:pt x="3882" y="50"/>
                    <a:pt x="3753" y="0"/>
                    <a:pt x="36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5341433" y="4004874"/>
              <a:ext cx="105093" cy="117514"/>
            </a:xfrm>
            <a:custGeom>
              <a:rect b="b" l="l" r="r" t="t"/>
              <a:pathLst>
                <a:path extrusionOk="0" h="4475" w="4002">
                  <a:moveTo>
                    <a:pt x="3625" y="0"/>
                  </a:moveTo>
                  <a:cubicBezTo>
                    <a:pt x="3497" y="0"/>
                    <a:pt x="3370" y="50"/>
                    <a:pt x="3274" y="151"/>
                  </a:cubicBezTo>
                  <a:lnTo>
                    <a:pt x="192" y="3223"/>
                  </a:lnTo>
                  <a:cubicBezTo>
                    <a:pt x="1" y="3414"/>
                    <a:pt x="1" y="3730"/>
                    <a:pt x="192" y="3931"/>
                  </a:cubicBezTo>
                  <a:lnTo>
                    <a:pt x="594" y="4323"/>
                  </a:lnTo>
                  <a:cubicBezTo>
                    <a:pt x="690" y="4424"/>
                    <a:pt x="817" y="4474"/>
                    <a:pt x="945" y="4474"/>
                  </a:cubicBezTo>
                  <a:cubicBezTo>
                    <a:pt x="1073" y="4474"/>
                    <a:pt x="1202" y="4424"/>
                    <a:pt x="1303" y="4323"/>
                  </a:cubicBezTo>
                  <a:lnTo>
                    <a:pt x="1322" y="4304"/>
                  </a:lnTo>
                  <a:lnTo>
                    <a:pt x="958" y="3931"/>
                  </a:lnTo>
                  <a:cubicBezTo>
                    <a:pt x="757" y="3730"/>
                    <a:pt x="757" y="3414"/>
                    <a:pt x="958" y="3223"/>
                  </a:cubicBezTo>
                  <a:lnTo>
                    <a:pt x="4001" y="170"/>
                  </a:lnTo>
                  <a:lnTo>
                    <a:pt x="3982" y="151"/>
                  </a:lnTo>
                  <a:cubicBezTo>
                    <a:pt x="3882" y="50"/>
                    <a:pt x="3753" y="0"/>
                    <a:pt x="36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p:nvPr/>
          </p:nvSpPr>
          <p:spPr>
            <a:xfrm>
              <a:off x="5417587" y="4004874"/>
              <a:ext cx="43749" cy="42436"/>
            </a:xfrm>
            <a:custGeom>
              <a:rect b="b" l="l" r="r" t="t"/>
              <a:pathLst>
                <a:path extrusionOk="0" h="1616" w="1666">
                  <a:moveTo>
                    <a:pt x="725" y="0"/>
                  </a:moveTo>
                  <a:cubicBezTo>
                    <a:pt x="597" y="0"/>
                    <a:pt x="470" y="50"/>
                    <a:pt x="374" y="151"/>
                  </a:cubicBezTo>
                  <a:lnTo>
                    <a:pt x="1" y="515"/>
                  </a:lnTo>
                  <a:lnTo>
                    <a:pt x="1111" y="1615"/>
                  </a:lnTo>
                  <a:lnTo>
                    <a:pt x="1475" y="1251"/>
                  </a:lnTo>
                  <a:cubicBezTo>
                    <a:pt x="1666" y="1060"/>
                    <a:pt x="1666" y="744"/>
                    <a:pt x="1475" y="543"/>
                  </a:cubicBezTo>
                  <a:lnTo>
                    <a:pt x="1082" y="151"/>
                  </a:lnTo>
                  <a:cubicBezTo>
                    <a:pt x="982" y="50"/>
                    <a:pt x="853" y="0"/>
                    <a:pt x="7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5417587" y="4004795"/>
              <a:ext cx="28939" cy="23398"/>
            </a:xfrm>
            <a:custGeom>
              <a:rect b="b" l="l" r="r" t="t"/>
              <a:pathLst>
                <a:path extrusionOk="0" h="891" w="1102">
                  <a:moveTo>
                    <a:pt x="671" y="1"/>
                  </a:moveTo>
                  <a:lnTo>
                    <a:pt x="623" y="10"/>
                  </a:lnTo>
                  <a:cubicBezTo>
                    <a:pt x="527" y="29"/>
                    <a:pt x="441" y="77"/>
                    <a:pt x="364" y="144"/>
                  </a:cubicBezTo>
                  <a:lnTo>
                    <a:pt x="96" y="422"/>
                  </a:lnTo>
                  <a:lnTo>
                    <a:pt x="1" y="518"/>
                  </a:lnTo>
                  <a:lnTo>
                    <a:pt x="384" y="891"/>
                  </a:lnTo>
                  <a:lnTo>
                    <a:pt x="1101" y="173"/>
                  </a:lnTo>
                  <a:lnTo>
                    <a:pt x="1073" y="154"/>
                  </a:lnTo>
                  <a:lnTo>
                    <a:pt x="1044" y="116"/>
                  </a:lnTo>
                  <a:lnTo>
                    <a:pt x="1025" y="106"/>
                  </a:lnTo>
                  <a:cubicBezTo>
                    <a:pt x="939" y="39"/>
                    <a:pt x="833" y="1"/>
                    <a:pt x="7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49"/>
          <p:cNvGrpSpPr/>
          <p:nvPr/>
        </p:nvGrpSpPr>
        <p:grpSpPr>
          <a:xfrm>
            <a:off x="6582910" y="1892449"/>
            <a:ext cx="914400" cy="914409"/>
            <a:chOff x="3519295" y="2413660"/>
            <a:chExt cx="360227" cy="359311"/>
          </a:xfrm>
        </p:grpSpPr>
        <p:sp>
          <p:nvSpPr>
            <p:cNvPr id="812" name="Google Shape;812;p49"/>
            <p:cNvSpPr/>
            <p:nvPr/>
          </p:nvSpPr>
          <p:spPr>
            <a:xfrm>
              <a:off x="3639693" y="2545240"/>
              <a:ext cx="225846" cy="214298"/>
            </a:xfrm>
            <a:custGeom>
              <a:rect b="b" l="l" r="r" t="t"/>
              <a:pathLst>
                <a:path extrusionOk="0" h="8184" w="8625">
                  <a:moveTo>
                    <a:pt x="2924" y="1"/>
                  </a:moveTo>
                  <a:cubicBezTo>
                    <a:pt x="2819" y="1"/>
                    <a:pt x="2714" y="41"/>
                    <a:pt x="2633" y="122"/>
                  </a:cubicBezTo>
                  <a:lnTo>
                    <a:pt x="2557" y="208"/>
                  </a:lnTo>
                  <a:cubicBezTo>
                    <a:pt x="2400" y="356"/>
                    <a:pt x="2395" y="611"/>
                    <a:pt x="2542" y="775"/>
                  </a:cubicBezTo>
                  <a:lnTo>
                    <a:pt x="2542" y="775"/>
                  </a:lnTo>
                  <a:lnTo>
                    <a:pt x="2376" y="599"/>
                  </a:lnTo>
                  <a:cubicBezTo>
                    <a:pt x="2290" y="518"/>
                    <a:pt x="2180" y="478"/>
                    <a:pt x="2070" y="478"/>
                  </a:cubicBezTo>
                  <a:cubicBezTo>
                    <a:pt x="1961" y="478"/>
                    <a:pt x="1851" y="518"/>
                    <a:pt x="1765" y="599"/>
                  </a:cubicBezTo>
                  <a:lnTo>
                    <a:pt x="1708" y="666"/>
                  </a:lnTo>
                  <a:cubicBezTo>
                    <a:pt x="1546" y="828"/>
                    <a:pt x="1546" y="1095"/>
                    <a:pt x="1708" y="1267"/>
                  </a:cubicBezTo>
                  <a:lnTo>
                    <a:pt x="1622" y="1181"/>
                  </a:lnTo>
                  <a:cubicBezTo>
                    <a:pt x="1536" y="1095"/>
                    <a:pt x="1424" y="1053"/>
                    <a:pt x="1312" y="1053"/>
                  </a:cubicBezTo>
                  <a:cubicBezTo>
                    <a:pt x="1200" y="1053"/>
                    <a:pt x="1088" y="1095"/>
                    <a:pt x="1002" y="1181"/>
                  </a:cubicBezTo>
                  <a:lnTo>
                    <a:pt x="954" y="1229"/>
                  </a:lnTo>
                  <a:cubicBezTo>
                    <a:pt x="783" y="1391"/>
                    <a:pt x="783" y="1668"/>
                    <a:pt x="954" y="1840"/>
                  </a:cubicBezTo>
                  <a:lnTo>
                    <a:pt x="840" y="1725"/>
                  </a:lnTo>
                  <a:cubicBezTo>
                    <a:pt x="754" y="1634"/>
                    <a:pt x="639" y="1589"/>
                    <a:pt x="525" y="1589"/>
                  </a:cubicBezTo>
                  <a:cubicBezTo>
                    <a:pt x="410" y="1589"/>
                    <a:pt x="296" y="1634"/>
                    <a:pt x="210" y="1725"/>
                  </a:cubicBezTo>
                  <a:lnTo>
                    <a:pt x="172" y="1754"/>
                  </a:lnTo>
                  <a:cubicBezTo>
                    <a:pt x="0" y="1925"/>
                    <a:pt x="0" y="2212"/>
                    <a:pt x="172" y="2383"/>
                  </a:cubicBezTo>
                  <a:lnTo>
                    <a:pt x="3511" y="5722"/>
                  </a:lnTo>
                  <a:lnTo>
                    <a:pt x="2299" y="6218"/>
                  </a:lnTo>
                  <a:cubicBezTo>
                    <a:pt x="2042" y="6362"/>
                    <a:pt x="1908" y="6676"/>
                    <a:pt x="1994" y="6963"/>
                  </a:cubicBezTo>
                  <a:cubicBezTo>
                    <a:pt x="1994" y="6963"/>
                    <a:pt x="2159" y="7222"/>
                    <a:pt x="2265" y="7222"/>
                  </a:cubicBezTo>
                  <a:cubicBezTo>
                    <a:pt x="2270" y="7222"/>
                    <a:pt x="2275" y="7221"/>
                    <a:pt x="2280" y="7220"/>
                  </a:cubicBezTo>
                  <a:cubicBezTo>
                    <a:pt x="2757" y="7058"/>
                    <a:pt x="3931" y="6982"/>
                    <a:pt x="4637" y="6943"/>
                  </a:cubicBezTo>
                  <a:cubicBezTo>
                    <a:pt x="4660" y="6942"/>
                    <a:pt x="4683" y="6942"/>
                    <a:pt x="4706" y="6942"/>
                  </a:cubicBezTo>
                  <a:cubicBezTo>
                    <a:pt x="5026" y="6942"/>
                    <a:pt x="5341" y="7065"/>
                    <a:pt x="5581" y="7296"/>
                  </a:cubicBezTo>
                  <a:lnTo>
                    <a:pt x="6459" y="8184"/>
                  </a:lnTo>
                  <a:lnTo>
                    <a:pt x="8624" y="6009"/>
                  </a:lnTo>
                  <a:lnTo>
                    <a:pt x="7546" y="4931"/>
                  </a:lnTo>
                  <a:cubicBezTo>
                    <a:pt x="7460" y="4854"/>
                    <a:pt x="7422" y="4749"/>
                    <a:pt x="7413" y="4644"/>
                  </a:cubicBezTo>
                  <a:cubicBezTo>
                    <a:pt x="7394" y="4415"/>
                    <a:pt x="7298" y="4205"/>
                    <a:pt x="7136" y="4043"/>
                  </a:cubicBezTo>
                  <a:lnTo>
                    <a:pt x="3215" y="122"/>
                  </a:lnTo>
                  <a:cubicBezTo>
                    <a:pt x="3134" y="41"/>
                    <a:pt x="3029" y="1"/>
                    <a:pt x="2924" y="1"/>
                  </a:cubicBezTo>
                  <a:close/>
                </a:path>
              </a:pathLst>
            </a:custGeom>
            <a:solidFill>
              <a:srgbClr val="C8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3639693" y="2545162"/>
              <a:ext cx="118932" cy="125452"/>
            </a:xfrm>
            <a:custGeom>
              <a:rect b="b" l="l" r="r" t="t"/>
              <a:pathLst>
                <a:path extrusionOk="0" h="4791" w="4542">
                  <a:moveTo>
                    <a:pt x="2919" y="0"/>
                  </a:moveTo>
                  <a:cubicBezTo>
                    <a:pt x="2814" y="0"/>
                    <a:pt x="2712" y="47"/>
                    <a:pt x="2633" y="125"/>
                  </a:cubicBezTo>
                  <a:lnTo>
                    <a:pt x="2557" y="202"/>
                  </a:lnTo>
                  <a:cubicBezTo>
                    <a:pt x="2395" y="364"/>
                    <a:pt x="2395" y="621"/>
                    <a:pt x="2557" y="784"/>
                  </a:cubicBezTo>
                  <a:lnTo>
                    <a:pt x="2376" y="602"/>
                  </a:lnTo>
                  <a:cubicBezTo>
                    <a:pt x="2290" y="517"/>
                    <a:pt x="2180" y="474"/>
                    <a:pt x="2070" y="474"/>
                  </a:cubicBezTo>
                  <a:cubicBezTo>
                    <a:pt x="1961" y="474"/>
                    <a:pt x="1851" y="517"/>
                    <a:pt x="1765" y="602"/>
                  </a:cubicBezTo>
                  <a:lnTo>
                    <a:pt x="1708" y="660"/>
                  </a:lnTo>
                  <a:cubicBezTo>
                    <a:pt x="1546" y="831"/>
                    <a:pt x="1546" y="1098"/>
                    <a:pt x="1708" y="1261"/>
                  </a:cubicBezTo>
                  <a:lnTo>
                    <a:pt x="1622" y="1175"/>
                  </a:lnTo>
                  <a:cubicBezTo>
                    <a:pt x="1536" y="1089"/>
                    <a:pt x="1424" y="1046"/>
                    <a:pt x="1312" y="1046"/>
                  </a:cubicBezTo>
                  <a:cubicBezTo>
                    <a:pt x="1200" y="1046"/>
                    <a:pt x="1088" y="1089"/>
                    <a:pt x="1002" y="1175"/>
                  </a:cubicBezTo>
                  <a:lnTo>
                    <a:pt x="954" y="1223"/>
                  </a:lnTo>
                  <a:cubicBezTo>
                    <a:pt x="791" y="1386"/>
                    <a:pt x="783" y="1644"/>
                    <a:pt x="930" y="1816"/>
                  </a:cubicBezTo>
                  <a:lnTo>
                    <a:pt x="930" y="1816"/>
                  </a:lnTo>
                  <a:lnTo>
                    <a:pt x="840" y="1719"/>
                  </a:lnTo>
                  <a:cubicBezTo>
                    <a:pt x="754" y="1633"/>
                    <a:pt x="639" y="1590"/>
                    <a:pt x="525" y="1590"/>
                  </a:cubicBezTo>
                  <a:cubicBezTo>
                    <a:pt x="410" y="1590"/>
                    <a:pt x="296" y="1633"/>
                    <a:pt x="210" y="1719"/>
                  </a:cubicBezTo>
                  <a:lnTo>
                    <a:pt x="172" y="1757"/>
                  </a:lnTo>
                  <a:cubicBezTo>
                    <a:pt x="0" y="1928"/>
                    <a:pt x="0" y="2205"/>
                    <a:pt x="172" y="2386"/>
                  </a:cubicBezTo>
                  <a:lnTo>
                    <a:pt x="2586" y="4790"/>
                  </a:lnTo>
                  <a:lnTo>
                    <a:pt x="4303" y="3064"/>
                  </a:lnTo>
                  <a:cubicBezTo>
                    <a:pt x="4455" y="2911"/>
                    <a:pt x="4541" y="2701"/>
                    <a:pt x="4541" y="2482"/>
                  </a:cubicBezTo>
                  <a:cubicBezTo>
                    <a:pt x="4541" y="2262"/>
                    <a:pt x="4455" y="2052"/>
                    <a:pt x="4303" y="1900"/>
                  </a:cubicBezTo>
                  <a:lnTo>
                    <a:pt x="4217" y="1814"/>
                  </a:lnTo>
                  <a:cubicBezTo>
                    <a:pt x="4169" y="1766"/>
                    <a:pt x="4122" y="1728"/>
                    <a:pt x="4064" y="1690"/>
                  </a:cubicBezTo>
                  <a:cubicBezTo>
                    <a:pt x="4083" y="1451"/>
                    <a:pt x="4007" y="1223"/>
                    <a:pt x="3835" y="1041"/>
                  </a:cubicBezTo>
                  <a:lnTo>
                    <a:pt x="3826" y="1032"/>
                  </a:lnTo>
                  <a:lnTo>
                    <a:pt x="3759" y="965"/>
                  </a:lnTo>
                  <a:cubicBezTo>
                    <a:pt x="3683" y="889"/>
                    <a:pt x="3597" y="831"/>
                    <a:pt x="3492" y="784"/>
                  </a:cubicBezTo>
                  <a:cubicBezTo>
                    <a:pt x="3473" y="602"/>
                    <a:pt x="3396" y="431"/>
                    <a:pt x="3272" y="297"/>
                  </a:cubicBezTo>
                  <a:lnTo>
                    <a:pt x="3244" y="259"/>
                  </a:lnTo>
                  <a:lnTo>
                    <a:pt x="3196" y="211"/>
                  </a:lnTo>
                  <a:cubicBezTo>
                    <a:pt x="3129" y="145"/>
                    <a:pt x="3044" y="87"/>
                    <a:pt x="2948" y="40"/>
                  </a:cubicBezTo>
                  <a:lnTo>
                    <a:pt x="2948" y="1"/>
                  </a:lnTo>
                  <a:cubicBezTo>
                    <a:pt x="2938" y="1"/>
                    <a:pt x="2929" y="0"/>
                    <a:pt x="2919" y="0"/>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3703637" y="2545004"/>
              <a:ext cx="161902" cy="168082"/>
            </a:xfrm>
            <a:custGeom>
              <a:rect b="b" l="l" r="r" t="t"/>
              <a:pathLst>
                <a:path extrusionOk="0" h="6419" w="6183">
                  <a:moveTo>
                    <a:pt x="482" y="0"/>
                  </a:moveTo>
                  <a:cubicBezTo>
                    <a:pt x="377" y="0"/>
                    <a:pt x="272" y="41"/>
                    <a:pt x="191" y="122"/>
                  </a:cubicBezTo>
                  <a:lnTo>
                    <a:pt x="105" y="208"/>
                  </a:lnTo>
                  <a:cubicBezTo>
                    <a:pt x="58" y="255"/>
                    <a:pt x="20" y="332"/>
                    <a:pt x="0" y="408"/>
                  </a:cubicBezTo>
                  <a:cubicBezTo>
                    <a:pt x="32" y="399"/>
                    <a:pt x="64" y="395"/>
                    <a:pt x="95" y="395"/>
                  </a:cubicBezTo>
                  <a:cubicBezTo>
                    <a:pt x="199" y="395"/>
                    <a:pt x="302" y="440"/>
                    <a:pt x="382" y="513"/>
                  </a:cubicBezTo>
                  <a:lnTo>
                    <a:pt x="4293" y="4434"/>
                  </a:lnTo>
                  <a:cubicBezTo>
                    <a:pt x="4456" y="4596"/>
                    <a:pt x="4551" y="4806"/>
                    <a:pt x="4570" y="5035"/>
                  </a:cubicBezTo>
                  <a:cubicBezTo>
                    <a:pt x="4580" y="5149"/>
                    <a:pt x="4627" y="5245"/>
                    <a:pt x="4704" y="5331"/>
                  </a:cubicBezTo>
                  <a:lnTo>
                    <a:pt x="5791" y="6418"/>
                  </a:lnTo>
                  <a:lnTo>
                    <a:pt x="6182" y="6018"/>
                  </a:lnTo>
                  <a:lnTo>
                    <a:pt x="5095" y="4930"/>
                  </a:lnTo>
                  <a:cubicBezTo>
                    <a:pt x="5018" y="4854"/>
                    <a:pt x="4971" y="4749"/>
                    <a:pt x="4961" y="4644"/>
                  </a:cubicBezTo>
                  <a:cubicBezTo>
                    <a:pt x="4952" y="4415"/>
                    <a:pt x="4856" y="4205"/>
                    <a:pt x="4694" y="4043"/>
                  </a:cubicBezTo>
                  <a:lnTo>
                    <a:pt x="773" y="122"/>
                  </a:lnTo>
                  <a:cubicBezTo>
                    <a:pt x="692" y="41"/>
                    <a:pt x="587" y="0"/>
                    <a:pt x="482" y="0"/>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3782087" y="2676087"/>
              <a:ext cx="83452" cy="83452"/>
            </a:xfrm>
            <a:custGeom>
              <a:rect b="b" l="l" r="r" t="t"/>
              <a:pathLst>
                <a:path extrusionOk="0" h="3187" w="3187">
                  <a:moveTo>
                    <a:pt x="2175" y="0"/>
                  </a:moveTo>
                  <a:lnTo>
                    <a:pt x="0" y="2175"/>
                  </a:lnTo>
                  <a:cubicBezTo>
                    <a:pt x="48" y="2214"/>
                    <a:pt x="95" y="2261"/>
                    <a:pt x="143" y="2299"/>
                  </a:cubicBezTo>
                  <a:lnTo>
                    <a:pt x="1021" y="3187"/>
                  </a:lnTo>
                  <a:lnTo>
                    <a:pt x="3186" y="1021"/>
                  </a:lnTo>
                  <a:lnTo>
                    <a:pt x="2175" y="0"/>
                  </a:ln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3792561" y="2687137"/>
              <a:ext cx="86960" cy="85834"/>
            </a:xfrm>
            <a:custGeom>
              <a:rect b="b" l="l" r="r" t="t"/>
              <a:pathLst>
                <a:path extrusionOk="0" h="3278" w="3321">
                  <a:moveTo>
                    <a:pt x="2429" y="0"/>
                  </a:moveTo>
                  <a:cubicBezTo>
                    <a:pt x="2371" y="0"/>
                    <a:pt x="2314" y="22"/>
                    <a:pt x="2271" y="65"/>
                  </a:cubicBezTo>
                  <a:lnTo>
                    <a:pt x="96" y="2240"/>
                  </a:lnTo>
                  <a:cubicBezTo>
                    <a:pt x="1" y="2326"/>
                    <a:pt x="1" y="2478"/>
                    <a:pt x="96" y="2564"/>
                  </a:cubicBezTo>
                  <a:lnTo>
                    <a:pt x="735" y="3213"/>
                  </a:lnTo>
                  <a:cubicBezTo>
                    <a:pt x="783" y="3256"/>
                    <a:pt x="840" y="3277"/>
                    <a:pt x="897" y="3277"/>
                  </a:cubicBezTo>
                  <a:cubicBezTo>
                    <a:pt x="955" y="3277"/>
                    <a:pt x="1012" y="3256"/>
                    <a:pt x="1060" y="3213"/>
                  </a:cubicBezTo>
                  <a:lnTo>
                    <a:pt x="3235" y="1019"/>
                  </a:lnTo>
                  <a:cubicBezTo>
                    <a:pt x="3321" y="933"/>
                    <a:pt x="3321" y="790"/>
                    <a:pt x="3235" y="704"/>
                  </a:cubicBezTo>
                  <a:lnTo>
                    <a:pt x="2586" y="65"/>
                  </a:lnTo>
                  <a:cubicBezTo>
                    <a:pt x="2543" y="22"/>
                    <a:pt x="2486" y="0"/>
                    <a:pt x="2429"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3842522" y="2687189"/>
              <a:ext cx="36999" cy="36135"/>
            </a:xfrm>
            <a:custGeom>
              <a:rect b="b" l="l" r="r" t="t"/>
              <a:pathLst>
                <a:path extrusionOk="0" h="1380" w="1413">
                  <a:moveTo>
                    <a:pt x="517" y="1"/>
                  </a:moveTo>
                  <a:cubicBezTo>
                    <a:pt x="461" y="1"/>
                    <a:pt x="406" y="25"/>
                    <a:pt x="363" y="72"/>
                  </a:cubicBezTo>
                  <a:lnTo>
                    <a:pt x="1" y="425"/>
                  </a:lnTo>
                  <a:lnTo>
                    <a:pt x="974" y="1379"/>
                  </a:lnTo>
                  <a:lnTo>
                    <a:pt x="1327" y="1017"/>
                  </a:lnTo>
                  <a:cubicBezTo>
                    <a:pt x="1413" y="931"/>
                    <a:pt x="1413" y="788"/>
                    <a:pt x="1327" y="702"/>
                  </a:cubicBezTo>
                  <a:lnTo>
                    <a:pt x="678" y="72"/>
                  </a:lnTo>
                  <a:cubicBezTo>
                    <a:pt x="630" y="25"/>
                    <a:pt x="573" y="1"/>
                    <a:pt x="51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3656609" y="2587529"/>
              <a:ext cx="80990" cy="77089"/>
            </a:xfrm>
            <a:custGeom>
              <a:rect b="b" l="l" r="r" t="t"/>
              <a:pathLst>
                <a:path extrusionOk="0" h="2944" w="3093">
                  <a:moveTo>
                    <a:pt x="311" y="1"/>
                  </a:moveTo>
                  <a:cubicBezTo>
                    <a:pt x="148" y="1"/>
                    <a:pt x="1" y="211"/>
                    <a:pt x="156" y="358"/>
                  </a:cubicBezTo>
                  <a:lnTo>
                    <a:pt x="2674" y="2877"/>
                  </a:lnTo>
                  <a:cubicBezTo>
                    <a:pt x="2711" y="2914"/>
                    <a:pt x="2767" y="2942"/>
                    <a:pt x="2822" y="2943"/>
                  </a:cubicBezTo>
                  <a:lnTo>
                    <a:pt x="2822" y="2943"/>
                  </a:lnTo>
                  <a:cubicBezTo>
                    <a:pt x="3010" y="2939"/>
                    <a:pt x="3093" y="2713"/>
                    <a:pt x="2970" y="2581"/>
                  </a:cubicBezTo>
                  <a:lnTo>
                    <a:pt x="451" y="62"/>
                  </a:lnTo>
                  <a:cubicBezTo>
                    <a:pt x="408" y="19"/>
                    <a:pt x="359" y="1"/>
                    <a:pt x="311" y="1"/>
                  </a:cubicBezTo>
                  <a:close/>
                  <a:moveTo>
                    <a:pt x="2822" y="2943"/>
                  </a:moveTo>
                  <a:cubicBezTo>
                    <a:pt x="2821" y="2943"/>
                    <a:pt x="2819" y="2943"/>
                    <a:pt x="2817" y="2943"/>
                  </a:cubicBezTo>
                  <a:lnTo>
                    <a:pt x="2827" y="2943"/>
                  </a:lnTo>
                  <a:cubicBezTo>
                    <a:pt x="2825" y="2943"/>
                    <a:pt x="2824" y="2943"/>
                    <a:pt x="2822" y="2943"/>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3676379" y="2572446"/>
              <a:ext cx="84997" cy="80938"/>
            </a:xfrm>
            <a:custGeom>
              <a:rect b="b" l="l" r="r" t="t"/>
              <a:pathLst>
                <a:path extrusionOk="0" h="3091" w="3246">
                  <a:moveTo>
                    <a:pt x="307" y="0"/>
                  </a:moveTo>
                  <a:cubicBezTo>
                    <a:pt x="145" y="0"/>
                    <a:pt x="0" y="215"/>
                    <a:pt x="154" y="362"/>
                  </a:cubicBezTo>
                  <a:lnTo>
                    <a:pt x="2816" y="3023"/>
                  </a:lnTo>
                  <a:cubicBezTo>
                    <a:pt x="2854" y="3062"/>
                    <a:pt x="2911" y="3090"/>
                    <a:pt x="2969" y="3090"/>
                  </a:cubicBezTo>
                  <a:cubicBezTo>
                    <a:pt x="3150" y="3081"/>
                    <a:pt x="3245" y="2861"/>
                    <a:pt x="3112" y="2728"/>
                  </a:cubicBezTo>
                  <a:lnTo>
                    <a:pt x="450" y="66"/>
                  </a:lnTo>
                  <a:cubicBezTo>
                    <a:pt x="406" y="20"/>
                    <a:pt x="356" y="0"/>
                    <a:pt x="307" y="0"/>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3698636" y="2559930"/>
              <a:ext cx="73973" cy="69966"/>
            </a:xfrm>
            <a:custGeom>
              <a:rect b="b" l="l" r="r" t="t"/>
              <a:pathLst>
                <a:path extrusionOk="0" h="2672" w="2825">
                  <a:moveTo>
                    <a:pt x="300" y="0"/>
                  </a:moveTo>
                  <a:cubicBezTo>
                    <a:pt x="137" y="0"/>
                    <a:pt x="0" y="209"/>
                    <a:pt x="153" y="363"/>
                  </a:cubicBezTo>
                  <a:lnTo>
                    <a:pt x="2395" y="2605"/>
                  </a:lnTo>
                  <a:cubicBezTo>
                    <a:pt x="2433" y="2643"/>
                    <a:pt x="2491" y="2671"/>
                    <a:pt x="2548" y="2671"/>
                  </a:cubicBezTo>
                  <a:cubicBezTo>
                    <a:pt x="2729" y="2671"/>
                    <a:pt x="2825" y="2442"/>
                    <a:pt x="2691" y="2309"/>
                  </a:cubicBezTo>
                  <a:lnTo>
                    <a:pt x="449" y="67"/>
                  </a:lnTo>
                  <a:cubicBezTo>
                    <a:pt x="402" y="20"/>
                    <a:pt x="350" y="0"/>
                    <a:pt x="300" y="0"/>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a:off x="3533278" y="2427041"/>
              <a:ext cx="226081" cy="214272"/>
            </a:xfrm>
            <a:custGeom>
              <a:rect b="b" l="l" r="r" t="t"/>
              <a:pathLst>
                <a:path extrusionOk="0" h="8183" w="8634">
                  <a:moveTo>
                    <a:pt x="2166" y="0"/>
                  </a:moveTo>
                  <a:lnTo>
                    <a:pt x="0" y="2175"/>
                  </a:lnTo>
                  <a:lnTo>
                    <a:pt x="1088" y="3253"/>
                  </a:lnTo>
                  <a:cubicBezTo>
                    <a:pt x="1164" y="3339"/>
                    <a:pt x="1212" y="3434"/>
                    <a:pt x="1221" y="3549"/>
                  </a:cubicBezTo>
                  <a:cubicBezTo>
                    <a:pt x="1240" y="3778"/>
                    <a:pt x="1336" y="3988"/>
                    <a:pt x="1498" y="4150"/>
                  </a:cubicBezTo>
                  <a:lnTo>
                    <a:pt x="3396" y="6048"/>
                  </a:lnTo>
                  <a:lnTo>
                    <a:pt x="5409" y="8061"/>
                  </a:lnTo>
                  <a:cubicBezTo>
                    <a:pt x="5490" y="8142"/>
                    <a:pt x="5595" y="8183"/>
                    <a:pt x="5700" y="8183"/>
                  </a:cubicBezTo>
                  <a:cubicBezTo>
                    <a:pt x="5805" y="8183"/>
                    <a:pt x="5910" y="8142"/>
                    <a:pt x="5991" y="8061"/>
                  </a:cubicBezTo>
                  <a:lnTo>
                    <a:pt x="6077" y="7985"/>
                  </a:lnTo>
                  <a:cubicBezTo>
                    <a:pt x="6234" y="7828"/>
                    <a:pt x="6239" y="7574"/>
                    <a:pt x="6094" y="7419"/>
                  </a:cubicBezTo>
                  <a:lnTo>
                    <a:pt x="6094" y="7419"/>
                  </a:lnTo>
                  <a:lnTo>
                    <a:pt x="6258" y="7584"/>
                  </a:lnTo>
                  <a:cubicBezTo>
                    <a:pt x="6340" y="7665"/>
                    <a:pt x="6449" y="7706"/>
                    <a:pt x="6559" y="7706"/>
                  </a:cubicBezTo>
                  <a:cubicBezTo>
                    <a:pt x="6669" y="7706"/>
                    <a:pt x="6778" y="7665"/>
                    <a:pt x="6859" y="7584"/>
                  </a:cubicBezTo>
                  <a:lnTo>
                    <a:pt x="6917" y="7527"/>
                  </a:lnTo>
                  <a:cubicBezTo>
                    <a:pt x="7088" y="7355"/>
                    <a:pt x="7088" y="7088"/>
                    <a:pt x="6917" y="6917"/>
                  </a:cubicBezTo>
                  <a:lnTo>
                    <a:pt x="6917" y="6917"/>
                  </a:lnTo>
                  <a:lnTo>
                    <a:pt x="7012" y="7012"/>
                  </a:lnTo>
                  <a:cubicBezTo>
                    <a:pt x="7098" y="7093"/>
                    <a:pt x="7208" y="7133"/>
                    <a:pt x="7317" y="7133"/>
                  </a:cubicBezTo>
                  <a:cubicBezTo>
                    <a:pt x="7427" y="7133"/>
                    <a:pt x="7537" y="7093"/>
                    <a:pt x="7623" y="7012"/>
                  </a:cubicBezTo>
                  <a:lnTo>
                    <a:pt x="7670" y="6964"/>
                  </a:lnTo>
                  <a:cubicBezTo>
                    <a:pt x="7842" y="6792"/>
                    <a:pt x="7842" y="6516"/>
                    <a:pt x="7670" y="6344"/>
                  </a:cubicBezTo>
                  <a:lnTo>
                    <a:pt x="7670" y="6344"/>
                  </a:lnTo>
                  <a:lnTo>
                    <a:pt x="7794" y="6468"/>
                  </a:lnTo>
                  <a:cubicBezTo>
                    <a:pt x="7880" y="6554"/>
                    <a:pt x="7995" y="6597"/>
                    <a:pt x="8109" y="6597"/>
                  </a:cubicBezTo>
                  <a:cubicBezTo>
                    <a:pt x="8224" y="6597"/>
                    <a:pt x="8338" y="6554"/>
                    <a:pt x="8424" y="6468"/>
                  </a:cubicBezTo>
                  <a:lnTo>
                    <a:pt x="8453" y="6430"/>
                  </a:lnTo>
                  <a:cubicBezTo>
                    <a:pt x="8634" y="6258"/>
                    <a:pt x="8624" y="5972"/>
                    <a:pt x="8453" y="5800"/>
                  </a:cubicBezTo>
                  <a:lnTo>
                    <a:pt x="6974" y="4312"/>
                  </a:lnTo>
                  <a:lnTo>
                    <a:pt x="6382" y="3730"/>
                  </a:lnTo>
                  <a:lnTo>
                    <a:pt x="5114" y="2461"/>
                  </a:lnTo>
                  <a:lnTo>
                    <a:pt x="6325" y="1965"/>
                  </a:lnTo>
                  <a:cubicBezTo>
                    <a:pt x="6592" y="1822"/>
                    <a:pt x="6716" y="1507"/>
                    <a:pt x="6631" y="1212"/>
                  </a:cubicBezTo>
                  <a:cubicBezTo>
                    <a:pt x="6631" y="1212"/>
                    <a:pt x="6475" y="961"/>
                    <a:pt x="6370" y="961"/>
                  </a:cubicBezTo>
                  <a:cubicBezTo>
                    <a:pt x="6364" y="961"/>
                    <a:pt x="6359" y="962"/>
                    <a:pt x="6354" y="964"/>
                  </a:cubicBezTo>
                  <a:cubicBezTo>
                    <a:pt x="5867" y="1126"/>
                    <a:pt x="4694" y="1202"/>
                    <a:pt x="3997" y="1240"/>
                  </a:cubicBezTo>
                  <a:cubicBezTo>
                    <a:pt x="3974" y="1241"/>
                    <a:pt x="3950" y="1242"/>
                    <a:pt x="3927" y="1242"/>
                  </a:cubicBezTo>
                  <a:cubicBezTo>
                    <a:pt x="3599" y="1242"/>
                    <a:pt x="3284" y="1119"/>
                    <a:pt x="3053" y="887"/>
                  </a:cubicBezTo>
                  <a:lnTo>
                    <a:pt x="2166" y="0"/>
                  </a:lnTo>
                  <a:close/>
                </a:path>
              </a:pathLst>
            </a:custGeom>
            <a:solidFill>
              <a:srgbClr val="F0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a:off x="3622202" y="2523454"/>
              <a:ext cx="131684" cy="117859"/>
            </a:xfrm>
            <a:custGeom>
              <a:rect b="b" l="l" r="r" t="t"/>
              <a:pathLst>
                <a:path extrusionOk="0" h="4501" w="5029">
                  <a:moveTo>
                    <a:pt x="2716" y="0"/>
                  </a:moveTo>
                  <a:cubicBezTo>
                    <a:pt x="2495" y="0"/>
                    <a:pt x="2276" y="86"/>
                    <a:pt x="2109" y="258"/>
                  </a:cubicBezTo>
                  <a:lnTo>
                    <a:pt x="0" y="2366"/>
                  </a:lnTo>
                  <a:lnTo>
                    <a:pt x="2013" y="4379"/>
                  </a:lnTo>
                  <a:cubicBezTo>
                    <a:pt x="2094" y="4460"/>
                    <a:pt x="2199" y="4501"/>
                    <a:pt x="2304" y="4501"/>
                  </a:cubicBezTo>
                  <a:cubicBezTo>
                    <a:pt x="2409" y="4501"/>
                    <a:pt x="2514" y="4460"/>
                    <a:pt x="2595" y="4379"/>
                  </a:cubicBezTo>
                  <a:lnTo>
                    <a:pt x="2681" y="4293"/>
                  </a:lnTo>
                  <a:cubicBezTo>
                    <a:pt x="2834" y="4141"/>
                    <a:pt x="2834" y="3874"/>
                    <a:pt x="2681" y="3721"/>
                  </a:cubicBezTo>
                  <a:lnTo>
                    <a:pt x="2681" y="3721"/>
                  </a:lnTo>
                  <a:lnTo>
                    <a:pt x="2862" y="3902"/>
                  </a:lnTo>
                  <a:cubicBezTo>
                    <a:pt x="2944" y="3983"/>
                    <a:pt x="3053" y="4024"/>
                    <a:pt x="3163" y="4024"/>
                  </a:cubicBezTo>
                  <a:cubicBezTo>
                    <a:pt x="3273" y="4024"/>
                    <a:pt x="3382" y="3983"/>
                    <a:pt x="3463" y="3902"/>
                  </a:cubicBezTo>
                  <a:lnTo>
                    <a:pt x="3521" y="3845"/>
                  </a:lnTo>
                  <a:cubicBezTo>
                    <a:pt x="3692" y="3673"/>
                    <a:pt x="3692" y="3406"/>
                    <a:pt x="3521" y="3235"/>
                  </a:cubicBezTo>
                  <a:lnTo>
                    <a:pt x="3521" y="3235"/>
                  </a:lnTo>
                  <a:lnTo>
                    <a:pt x="3616" y="3330"/>
                  </a:lnTo>
                  <a:cubicBezTo>
                    <a:pt x="3697" y="3411"/>
                    <a:pt x="3807" y="3451"/>
                    <a:pt x="3918" y="3451"/>
                  </a:cubicBezTo>
                  <a:cubicBezTo>
                    <a:pt x="4029" y="3451"/>
                    <a:pt x="4141" y="3411"/>
                    <a:pt x="4227" y="3330"/>
                  </a:cubicBezTo>
                  <a:lnTo>
                    <a:pt x="4274" y="3282"/>
                  </a:lnTo>
                  <a:cubicBezTo>
                    <a:pt x="4446" y="3110"/>
                    <a:pt x="4446" y="2834"/>
                    <a:pt x="4274" y="2662"/>
                  </a:cubicBezTo>
                  <a:lnTo>
                    <a:pt x="4274" y="2662"/>
                  </a:lnTo>
                  <a:lnTo>
                    <a:pt x="4398" y="2786"/>
                  </a:lnTo>
                  <a:cubicBezTo>
                    <a:pt x="4484" y="2872"/>
                    <a:pt x="4596" y="2915"/>
                    <a:pt x="4710" y="2915"/>
                  </a:cubicBezTo>
                  <a:cubicBezTo>
                    <a:pt x="4823" y="2915"/>
                    <a:pt x="4937" y="2872"/>
                    <a:pt x="5028" y="2786"/>
                  </a:cubicBezTo>
                  <a:cubicBezTo>
                    <a:pt x="5009" y="2757"/>
                    <a:pt x="4990" y="2738"/>
                    <a:pt x="4961" y="2710"/>
                  </a:cubicBezTo>
                  <a:lnTo>
                    <a:pt x="4885" y="2633"/>
                  </a:lnTo>
                  <a:cubicBezTo>
                    <a:pt x="4837" y="2586"/>
                    <a:pt x="4790" y="2548"/>
                    <a:pt x="4732" y="2509"/>
                  </a:cubicBezTo>
                  <a:cubicBezTo>
                    <a:pt x="4751" y="2271"/>
                    <a:pt x="4665" y="2032"/>
                    <a:pt x="4503" y="1861"/>
                  </a:cubicBezTo>
                  <a:lnTo>
                    <a:pt x="4484" y="1842"/>
                  </a:lnTo>
                  <a:lnTo>
                    <a:pt x="4427" y="1784"/>
                  </a:lnTo>
                  <a:cubicBezTo>
                    <a:pt x="4351" y="1708"/>
                    <a:pt x="4255" y="1641"/>
                    <a:pt x="4160" y="1603"/>
                  </a:cubicBezTo>
                  <a:cubicBezTo>
                    <a:pt x="4141" y="1422"/>
                    <a:pt x="4064" y="1241"/>
                    <a:pt x="3940" y="1107"/>
                  </a:cubicBezTo>
                  <a:lnTo>
                    <a:pt x="3912" y="1078"/>
                  </a:lnTo>
                  <a:lnTo>
                    <a:pt x="3864" y="1031"/>
                  </a:lnTo>
                  <a:cubicBezTo>
                    <a:pt x="3788" y="954"/>
                    <a:pt x="3702" y="897"/>
                    <a:pt x="3616" y="859"/>
                  </a:cubicBezTo>
                  <a:cubicBezTo>
                    <a:pt x="3607" y="659"/>
                    <a:pt x="3530" y="477"/>
                    <a:pt x="3406" y="334"/>
                  </a:cubicBezTo>
                  <a:cubicBezTo>
                    <a:pt x="3387" y="315"/>
                    <a:pt x="3368" y="296"/>
                    <a:pt x="3359" y="287"/>
                  </a:cubicBezTo>
                  <a:lnTo>
                    <a:pt x="3330" y="258"/>
                  </a:lnTo>
                  <a:cubicBezTo>
                    <a:pt x="3158" y="86"/>
                    <a:pt x="2936" y="0"/>
                    <a:pt x="2716" y="0"/>
                  </a:cubicBez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9"/>
            <p:cNvSpPr/>
            <p:nvPr/>
          </p:nvSpPr>
          <p:spPr>
            <a:xfrm>
              <a:off x="3533278" y="2473493"/>
              <a:ext cx="161902" cy="168082"/>
            </a:xfrm>
            <a:custGeom>
              <a:rect b="b" l="l" r="r" t="t"/>
              <a:pathLst>
                <a:path extrusionOk="0" h="6419" w="6183">
                  <a:moveTo>
                    <a:pt x="391" y="0"/>
                  </a:moveTo>
                  <a:lnTo>
                    <a:pt x="0" y="392"/>
                  </a:lnTo>
                  <a:lnTo>
                    <a:pt x="1088" y="1479"/>
                  </a:lnTo>
                  <a:cubicBezTo>
                    <a:pt x="1164" y="1565"/>
                    <a:pt x="1212" y="1660"/>
                    <a:pt x="1221" y="1775"/>
                  </a:cubicBezTo>
                  <a:cubicBezTo>
                    <a:pt x="1240" y="2004"/>
                    <a:pt x="1336" y="2214"/>
                    <a:pt x="1498" y="2376"/>
                  </a:cubicBezTo>
                  <a:lnTo>
                    <a:pt x="5409" y="6297"/>
                  </a:lnTo>
                  <a:cubicBezTo>
                    <a:pt x="5490" y="6378"/>
                    <a:pt x="5595" y="6418"/>
                    <a:pt x="5700" y="6418"/>
                  </a:cubicBezTo>
                  <a:cubicBezTo>
                    <a:pt x="5805" y="6418"/>
                    <a:pt x="5910" y="6378"/>
                    <a:pt x="5991" y="6297"/>
                  </a:cubicBezTo>
                  <a:lnTo>
                    <a:pt x="6077" y="6211"/>
                  </a:lnTo>
                  <a:cubicBezTo>
                    <a:pt x="6125" y="6154"/>
                    <a:pt x="6163" y="6087"/>
                    <a:pt x="6182" y="6011"/>
                  </a:cubicBezTo>
                  <a:lnTo>
                    <a:pt x="6182" y="6011"/>
                  </a:lnTo>
                  <a:cubicBezTo>
                    <a:pt x="6153" y="6017"/>
                    <a:pt x="6124" y="6020"/>
                    <a:pt x="6094" y="6020"/>
                  </a:cubicBezTo>
                  <a:cubicBezTo>
                    <a:pt x="5989" y="6020"/>
                    <a:pt x="5885" y="5980"/>
                    <a:pt x="5810" y="5906"/>
                  </a:cubicBezTo>
                  <a:lnTo>
                    <a:pt x="1889" y="1985"/>
                  </a:lnTo>
                  <a:cubicBezTo>
                    <a:pt x="1727" y="1823"/>
                    <a:pt x="1632" y="1603"/>
                    <a:pt x="1612" y="1384"/>
                  </a:cubicBezTo>
                  <a:cubicBezTo>
                    <a:pt x="1603" y="1269"/>
                    <a:pt x="1555" y="1164"/>
                    <a:pt x="1479" y="1088"/>
                  </a:cubicBezTo>
                  <a:lnTo>
                    <a:pt x="391" y="0"/>
                  </a:ln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p:nvPr/>
          </p:nvSpPr>
          <p:spPr>
            <a:xfrm>
              <a:off x="3533278" y="2427041"/>
              <a:ext cx="83713" cy="83452"/>
            </a:xfrm>
            <a:custGeom>
              <a:rect b="b" l="l" r="r" t="t"/>
              <a:pathLst>
                <a:path extrusionOk="0" h="3187" w="3197">
                  <a:moveTo>
                    <a:pt x="2166" y="0"/>
                  </a:moveTo>
                  <a:lnTo>
                    <a:pt x="0" y="2175"/>
                  </a:lnTo>
                  <a:lnTo>
                    <a:pt x="1011" y="3186"/>
                  </a:lnTo>
                  <a:lnTo>
                    <a:pt x="3196" y="1011"/>
                  </a:lnTo>
                  <a:cubicBezTo>
                    <a:pt x="3139" y="973"/>
                    <a:pt x="3091" y="925"/>
                    <a:pt x="3053" y="887"/>
                  </a:cubicBezTo>
                  <a:lnTo>
                    <a:pt x="2166" y="0"/>
                  </a:ln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3519295" y="2413660"/>
              <a:ext cx="86934" cy="85782"/>
            </a:xfrm>
            <a:custGeom>
              <a:rect b="b" l="l" r="r" t="t"/>
              <a:pathLst>
                <a:path extrusionOk="0" h="3276" w="3320">
                  <a:moveTo>
                    <a:pt x="2428" y="1"/>
                  </a:moveTo>
                  <a:cubicBezTo>
                    <a:pt x="2371" y="1"/>
                    <a:pt x="2313" y="24"/>
                    <a:pt x="2271" y="72"/>
                  </a:cubicBezTo>
                  <a:lnTo>
                    <a:pt x="86" y="2247"/>
                  </a:lnTo>
                  <a:cubicBezTo>
                    <a:pt x="0" y="2333"/>
                    <a:pt x="0" y="2476"/>
                    <a:pt x="86" y="2562"/>
                  </a:cubicBezTo>
                  <a:lnTo>
                    <a:pt x="735" y="3211"/>
                  </a:lnTo>
                  <a:cubicBezTo>
                    <a:pt x="782" y="3254"/>
                    <a:pt x="840" y="3275"/>
                    <a:pt x="897" y="3275"/>
                  </a:cubicBezTo>
                  <a:cubicBezTo>
                    <a:pt x="954" y="3275"/>
                    <a:pt x="1011" y="3254"/>
                    <a:pt x="1059" y="3211"/>
                  </a:cubicBezTo>
                  <a:lnTo>
                    <a:pt x="3234" y="1026"/>
                  </a:lnTo>
                  <a:cubicBezTo>
                    <a:pt x="3320" y="940"/>
                    <a:pt x="3320" y="797"/>
                    <a:pt x="3225" y="711"/>
                  </a:cubicBezTo>
                  <a:lnTo>
                    <a:pt x="2585" y="72"/>
                  </a:lnTo>
                  <a:cubicBezTo>
                    <a:pt x="2542" y="24"/>
                    <a:pt x="2485" y="1"/>
                    <a:pt x="2428" y="1"/>
                  </a:cubicBez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3519295" y="2462993"/>
              <a:ext cx="36973" cy="36188"/>
            </a:xfrm>
            <a:custGeom>
              <a:rect b="b" l="l" r="r" t="t"/>
              <a:pathLst>
                <a:path extrusionOk="0" h="1382" w="1412">
                  <a:moveTo>
                    <a:pt x="448" y="1"/>
                  </a:moveTo>
                  <a:lnTo>
                    <a:pt x="86" y="363"/>
                  </a:lnTo>
                  <a:cubicBezTo>
                    <a:pt x="0" y="449"/>
                    <a:pt x="0" y="592"/>
                    <a:pt x="86" y="678"/>
                  </a:cubicBezTo>
                  <a:lnTo>
                    <a:pt x="735" y="1317"/>
                  </a:lnTo>
                  <a:cubicBezTo>
                    <a:pt x="778" y="1360"/>
                    <a:pt x="835" y="1382"/>
                    <a:pt x="892" y="1382"/>
                  </a:cubicBezTo>
                  <a:cubicBezTo>
                    <a:pt x="949" y="1382"/>
                    <a:pt x="1006" y="1360"/>
                    <a:pt x="1049" y="1317"/>
                  </a:cubicBezTo>
                  <a:lnTo>
                    <a:pt x="1412" y="964"/>
                  </a:lnTo>
                  <a:lnTo>
                    <a:pt x="44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3660353" y="2521831"/>
              <a:ext cx="81278" cy="77089"/>
            </a:xfrm>
            <a:custGeom>
              <a:rect b="b" l="l" r="r" t="t"/>
              <a:pathLst>
                <a:path extrusionOk="0" h="2944" w="3104">
                  <a:moveTo>
                    <a:pt x="311" y="1"/>
                  </a:moveTo>
                  <a:cubicBezTo>
                    <a:pt x="148" y="1"/>
                    <a:pt x="1" y="213"/>
                    <a:pt x="156" y="368"/>
                  </a:cubicBezTo>
                  <a:lnTo>
                    <a:pt x="2674" y="2877"/>
                  </a:lnTo>
                  <a:cubicBezTo>
                    <a:pt x="2712" y="2915"/>
                    <a:pt x="2770" y="2943"/>
                    <a:pt x="2827" y="2943"/>
                  </a:cubicBezTo>
                  <a:cubicBezTo>
                    <a:pt x="3008" y="2943"/>
                    <a:pt x="3104" y="2715"/>
                    <a:pt x="2970" y="2581"/>
                  </a:cubicBezTo>
                  <a:lnTo>
                    <a:pt x="451" y="62"/>
                  </a:lnTo>
                  <a:cubicBezTo>
                    <a:pt x="408" y="19"/>
                    <a:pt x="359" y="1"/>
                    <a:pt x="311" y="1"/>
                  </a:cubicBez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3637075" y="2533090"/>
              <a:ext cx="84813" cy="80807"/>
            </a:xfrm>
            <a:custGeom>
              <a:rect b="b" l="l" r="r" t="t"/>
              <a:pathLst>
                <a:path extrusionOk="0" h="3086" w="3239">
                  <a:moveTo>
                    <a:pt x="305" y="0"/>
                  </a:moveTo>
                  <a:cubicBezTo>
                    <a:pt x="144" y="0"/>
                    <a:pt x="0" y="212"/>
                    <a:pt x="148" y="367"/>
                  </a:cubicBezTo>
                  <a:lnTo>
                    <a:pt x="2810" y="3019"/>
                  </a:lnTo>
                  <a:cubicBezTo>
                    <a:pt x="2848" y="3067"/>
                    <a:pt x="2905" y="3086"/>
                    <a:pt x="2962" y="3086"/>
                  </a:cubicBezTo>
                  <a:cubicBezTo>
                    <a:pt x="3144" y="3086"/>
                    <a:pt x="3239" y="2857"/>
                    <a:pt x="3105" y="2723"/>
                  </a:cubicBezTo>
                  <a:lnTo>
                    <a:pt x="444" y="62"/>
                  </a:lnTo>
                  <a:cubicBezTo>
                    <a:pt x="400" y="18"/>
                    <a:pt x="352" y="0"/>
                    <a:pt x="305" y="0"/>
                  </a:cubicBez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3625841" y="2556552"/>
              <a:ext cx="73816" cy="69835"/>
            </a:xfrm>
            <a:custGeom>
              <a:rect b="b" l="l" r="r" t="t"/>
              <a:pathLst>
                <a:path extrusionOk="0" h="2667" w="2819">
                  <a:moveTo>
                    <a:pt x="304" y="1"/>
                  </a:moveTo>
                  <a:cubicBezTo>
                    <a:pt x="143" y="1"/>
                    <a:pt x="0" y="213"/>
                    <a:pt x="148" y="368"/>
                  </a:cubicBezTo>
                  <a:lnTo>
                    <a:pt x="2399" y="2610"/>
                  </a:lnTo>
                  <a:cubicBezTo>
                    <a:pt x="2437" y="2648"/>
                    <a:pt x="2485" y="2667"/>
                    <a:pt x="2542" y="2667"/>
                  </a:cubicBezTo>
                  <a:cubicBezTo>
                    <a:pt x="2733" y="2667"/>
                    <a:pt x="2819" y="2438"/>
                    <a:pt x="2695" y="2314"/>
                  </a:cubicBezTo>
                  <a:lnTo>
                    <a:pt x="443" y="62"/>
                  </a:lnTo>
                  <a:cubicBezTo>
                    <a:pt x="400" y="19"/>
                    <a:pt x="351" y="1"/>
                    <a:pt x="304" y="1"/>
                  </a:cubicBez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3650429" y="2427277"/>
              <a:ext cx="215110" cy="224484"/>
            </a:xfrm>
            <a:custGeom>
              <a:rect b="b" l="l" r="r" t="t"/>
              <a:pathLst>
                <a:path extrusionOk="0" h="8573" w="8215">
                  <a:moveTo>
                    <a:pt x="6049" y="1"/>
                  </a:moveTo>
                  <a:lnTo>
                    <a:pt x="4961" y="1088"/>
                  </a:lnTo>
                  <a:cubicBezTo>
                    <a:pt x="4885" y="1164"/>
                    <a:pt x="4780" y="1212"/>
                    <a:pt x="4675" y="1222"/>
                  </a:cubicBezTo>
                  <a:cubicBezTo>
                    <a:pt x="4446" y="1231"/>
                    <a:pt x="4227" y="1336"/>
                    <a:pt x="4074" y="1489"/>
                  </a:cubicBezTo>
                  <a:lnTo>
                    <a:pt x="1851" y="3712"/>
                  </a:lnTo>
                  <a:lnTo>
                    <a:pt x="153" y="5400"/>
                  </a:lnTo>
                  <a:cubicBezTo>
                    <a:pt x="0" y="5562"/>
                    <a:pt x="0" y="5820"/>
                    <a:pt x="153" y="5982"/>
                  </a:cubicBezTo>
                  <a:lnTo>
                    <a:pt x="239" y="6068"/>
                  </a:lnTo>
                  <a:cubicBezTo>
                    <a:pt x="320" y="6149"/>
                    <a:pt x="425" y="6190"/>
                    <a:pt x="530" y="6190"/>
                  </a:cubicBezTo>
                  <a:cubicBezTo>
                    <a:pt x="635" y="6190"/>
                    <a:pt x="740" y="6149"/>
                    <a:pt x="821" y="6068"/>
                  </a:cubicBezTo>
                  <a:lnTo>
                    <a:pt x="821" y="6068"/>
                  </a:lnTo>
                  <a:lnTo>
                    <a:pt x="640" y="6249"/>
                  </a:lnTo>
                  <a:cubicBezTo>
                    <a:pt x="468" y="6411"/>
                    <a:pt x="468" y="6688"/>
                    <a:pt x="640" y="6850"/>
                  </a:cubicBezTo>
                  <a:lnTo>
                    <a:pt x="697" y="6907"/>
                  </a:lnTo>
                  <a:cubicBezTo>
                    <a:pt x="778" y="6993"/>
                    <a:pt x="888" y="7036"/>
                    <a:pt x="997" y="7036"/>
                  </a:cubicBezTo>
                  <a:cubicBezTo>
                    <a:pt x="1107" y="7036"/>
                    <a:pt x="1217" y="6993"/>
                    <a:pt x="1298" y="6907"/>
                  </a:cubicBezTo>
                  <a:lnTo>
                    <a:pt x="1298" y="6907"/>
                  </a:lnTo>
                  <a:lnTo>
                    <a:pt x="1212" y="7003"/>
                  </a:lnTo>
                  <a:cubicBezTo>
                    <a:pt x="1040" y="7175"/>
                    <a:pt x="1040" y="7442"/>
                    <a:pt x="1212" y="7613"/>
                  </a:cubicBezTo>
                  <a:lnTo>
                    <a:pt x="1260" y="7661"/>
                  </a:lnTo>
                  <a:cubicBezTo>
                    <a:pt x="1346" y="7747"/>
                    <a:pt x="1458" y="7790"/>
                    <a:pt x="1569" y="7790"/>
                  </a:cubicBezTo>
                  <a:cubicBezTo>
                    <a:pt x="1680" y="7790"/>
                    <a:pt x="1789" y="7747"/>
                    <a:pt x="1870" y="7661"/>
                  </a:cubicBezTo>
                  <a:lnTo>
                    <a:pt x="1870" y="7661"/>
                  </a:lnTo>
                  <a:lnTo>
                    <a:pt x="1756" y="7785"/>
                  </a:lnTo>
                  <a:cubicBezTo>
                    <a:pt x="1584" y="7957"/>
                    <a:pt x="1584" y="8243"/>
                    <a:pt x="1756" y="8415"/>
                  </a:cubicBezTo>
                  <a:lnTo>
                    <a:pt x="1784" y="8443"/>
                  </a:lnTo>
                  <a:cubicBezTo>
                    <a:pt x="1875" y="8529"/>
                    <a:pt x="1990" y="8572"/>
                    <a:pt x="2103" y="8572"/>
                  </a:cubicBezTo>
                  <a:cubicBezTo>
                    <a:pt x="2216" y="8572"/>
                    <a:pt x="2328" y="8529"/>
                    <a:pt x="2414" y="8443"/>
                  </a:cubicBezTo>
                  <a:lnTo>
                    <a:pt x="5753" y="5104"/>
                  </a:lnTo>
                  <a:lnTo>
                    <a:pt x="6249" y="6316"/>
                  </a:lnTo>
                  <a:cubicBezTo>
                    <a:pt x="6372" y="6531"/>
                    <a:pt x="6593" y="6653"/>
                    <a:pt x="6829" y="6653"/>
                  </a:cubicBezTo>
                  <a:cubicBezTo>
                    <a:pt x="6887" y="6653"/>
                    <a:pt x="6945" y="6646"/>
                    <a:pt x="7003" y="6631"/>
                  </a:cubicBezTo>
                  <a:cubicBezTo>
                    <a:pt x="7003" y="6631"/>
                    <a:pt x="7279" y="6450"/>
                    <a:pt x="7251" y="6345"/>
                  </a:cubicBezTo>
                  <a:cubicBezTo>
                    <a:pt x="7098" y="5858"/>
                    <a:pt x="7012" y="4685"/>
                    <a:pt x="6974" y="3988"/>
                  </a:cubicBezTo>
                  <a:cubicBezTo>
                    <a:pt x="6955" y="3702"/>
                    <a:pt x="7041" y="3416"/>
                    <a:pt x="7213" y="3187"/>
                  </a:cubicBezTo>
                  <a:cubicBezTo>
                    <a:pt x="7251" y="3130"/>
                    <a:pt x="7289" y="3091"/>
                    <a:pt x="7337" y="3044"/>
                  </a:cubicBezTo>
                  <a:lnTo>
                    <a:pt x="8214" y="2166"/>
                  </a:lnTo>
                  <a:lnTo>
                    <a:pt x="6049" y="1"/>
                  </a:ln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3650167" y="2524449"/>
              <a:ext cx="107699" cy="127311"/>
            </a:xfrm>
            <a:custGeom>
              <a:rect b="b" l="l" r="r" t="t"/>
              <a:pathLst>
                <a:path extrusionOk="0" h="4862" w="4113">
                  <a:moveTo>
                    <a:pt x="1861" y="1"/>
                  </a:moveTo>
                  <a:lnTo>
                    <a:pt x="163" y="1689"/>
                  </a:lnTo>
                  <a:cubicBezTo>
                    <a:pt x="1" y="1851"/>
                    <a:pt x="1" y="2109"/>
                    <a:pt x="163" y="2271"/>
                  </a:cubicBezTo>
                  <a:lnTo>
                    <a:pt x="249" y="2357"/>
                  </a:lnTo>
                  <a:cubicBezTo>
                    <a:pt x="330" y="2438"/>
                    <a:pt x="435" y="2479"/>
                    <a:pt x="540" y="2479"/>
                  </a:cubicBezTo>
                  <a:cubicBezTo>
                    <a:pt x="645" y="2479"/>
                    <a:pt x="750" y="2438"/>
                    <a:pt x="831" y="2357"/>
                  </a:cubicBezTo>
                  <a:lnTo>
                    <a:pt x="831" y="2357"/>
                  </a:lnTo>
                  <a:lnTo>
                    <a:pt x="650" y="2538"/>
                  </a:lnTo>
                  <a:cubicBezTo>
                    <a:pt x="478" y="2700"/>
                    <a:pt x="478" y="2977"/>
                    <a:pt x="650" y="3139"/>
                  </a:cubicBezTo>
                  <a:lnTo>
                    <a:pt x="707" y="3196"/>
                  </a:lnTo>
                  <a:cubicBezTo>
                    <a:pt x="788" y="3282"/>
                    <a:pt x="898" y="3325"/>
                    <a:pt x="1007" y="3325"/>
                  </a:cubicBezTo>
                  <a:cubicBezTo>
                    <a:pt x="1117" y="3325"/>
                    <a:pt x="1227" y="3282"/>
                    <a:pt x="1308" y="3196"/>
                  </a:cubicBezTo>
                  <a:lnTo>
                    <a:pt x="1308" y="3196"/>
                  </a:lnTo>
                  <a:lnTo>
                    <a:pt x="1222" y="3292"/>
                  </a:lnTo>
                  <a:cubicBezTo>
                    <a:pt x="1050" y="3464"/>
                    <a:pt x="1050" y="3731"/>
                    <a:pt x="1222" y="3902"/>
                  </a:cubicBezTo>
                  <a:lnTo>
                    <a:pt x="1270" y="3950"/>
                  </a:lnTo>
                  <a:cubicBezTo>
                    <a:pt x="1356" y="4036"/>
                    <a:pt x="1465" y="4079"/>
                    <a:pt x="1575" y="4079"/>
                  </a:cubicBezTo>
                  <a:cubicBezTo>
                    <a:pt x="1685" y="4079"/>
                    <a:pt x="1794" y="4036"/>
                    <a:pt x="1880" y="3950"/>
                  </a:cubicBezTo>
                  <a:lnTo>
                    <a:pt x="1880" y="3950"/>
                  </a:lnTo>
                  <a:lnTo>
                    <a:pt x="1766" y="4074"/>
                  </a:lnTo>
                  <a:cubicBezTo>
                    <a:pt x="1594" y="4246"/>
                    <a:pt x="1594" y="4532"/>
                    <a:pt x="1766" y="4704"/>
                  </a:cubicBezTo>
                  <a:lnTo>
                    <a:pt x="1794" y="4732"/>
                  </a:lnTo>
                  <a:cubicBezTo>
                    <a:pt x="1880" y="4818"/>
                    <a:pt x="1995" y="4861"/>
                    <a:pt x="2109" y="4861"/>
                  </a:cubicBezTo>
                  <a:cubicBezTo>
                    <a:pt x="2224" y="4861"/>
                    <a:pt x="2338" y="4818"/>
                    <a:pt x="2424" y="4732"/>
                  </a:cubicBezTo>
                  <a:lnTo>
                    <a:pt x="4113" y="3053"/>
                  </a:lnTo>
                  <a:cubicBezTo>
                    <a:pt x="4074" y="2910"/>
                    <a:pt x="3998" y="2786"/>
                    <a:pt x="3903" y="2681"/>
                  </a:cubicBezTo>
                  <a:lnTo>
                    <a:pt x="3817" y="2605"/>
                  </a:lnTo>
                  <a:cubicBezTo>
                    <a:pt x="3769" y="2557"/>
                    <a:pt x="3722" y="2519"/>
                    <a:pt x="3664" y="2481"/>
                  </a:cubicBezTo>
                  <a:cubicBezTo>
                    <a:pt x="3683" y="2242"/>
                    <a:pt x="3597" y="2004"/>
                    <a:pt x="3435" y="1832"/>
                  </a:cubicBezTo>
                  <a:lnTo>
                    <a:pt x="3426" y="1823"/>
                  </a:lnTo>
                  <a:lnTo>
                    <a:pt x="3359" y="1756"/>
                  </a:lnTo>
                  <a:cubicBezTo>
                    <a:pt x="3283" y="1680"/>
                    <a:pt x="3197" y="1622"/>
                    <a:pt x="3092" y="1575"/>
                  </a:cubicBezTo>
                  <a:cubicBezTo>
                    <a:pt x="3073" y="1393"/>
                    <a:pt x="2996" y="1222"/>
                    <a:pt x="2872" y="1079"/>
                  </a:cubicBezTo>
                  <a:lnTo>
                    <a:pt x="2844" y="1050"/>
                  </a:lnTo>
                  <a:lnTo>
                    <a:pt x="2796" y="1002"/>
                  </a:lnTo>
                  <a:cubicBezTo>
                    <a:pt x="2729" y="936"/>
                    <a:pt x="2644" y="869"/>
                    <a:pt x="2548" y="831"/>
                  </a:cubicBezTo>
                  <a:cubicBezTo>
                    <a:pt x="2539" y="640"/>
                    <a:pt x="2462" y="449"/>
                    <a:pt x="2338" y="306"/>
                  </a:cubicBezTo>
                  <a:cubicBezTo>
                    <a:pt x="2319" y="287"/>
                    <a:pt x="2310" y="268"/>
                    <a:pt x="2300" y="258"/>
                  </a:cubicBezTo>
                  <a:lnTo>
                    <a:pt x="2262" y="230"/>
                  </a:lnTo>
                  <a:cubicBezTo>
                    <a:pt x="2157" y="115"/>
                    <a:pt x="2014" y="39"/>
                    <a:pt x="1861" y="1"/>
                  </a:cubicBezTo>
                  <a:close/>
                </a:path>
              </a:pathLst>
            </a:custGeom>
            <a:solidFill>
              <a:srgbClr val="C8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3782323" y="2427041"/>
              <a:ext cx="83216" cy="83687"/>
            </a:xfrm>
            <a:custGeom>
              <a:rect b="b" l="l" r="r" t="t"/>
              <a:pathLst>
                <a:path extrusionOk="0" h="3196" w="3178">
                  <a:moveTo>
                    <a:pt x="1012" y="0"/>
                  </a:moveTo>
                  <a:lnTo>
                    <a:pt x="1" y="1021"/>
                  </a:lnTo>
                  <a:lnTo>
                    <a:pt x="2176" y="3196"/>
                  </a:lnTo>
                  <a:cubicBezTo>
                    <a:pt x="2214" y="3139"/>
                    <a:pt x="2252" y="3091"/>
                    <a:pt x="2300" y="3053"/>
                  </a:cubicBezTo>
                  <a:lnTo>
                    <a:pt x="3177" y="2175"/>
                  </a:lnTo>
                  <a:lnTo>
                    <a:pt x="1012" y="0"/>
                  </a:lnTo>
                  <a:close/>
                </a:path>
              </a:pathLst>
            </a:custGeom>
            <a:solidFill>
              <a:srgbClr val="C8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9"/>
            <p:cNvSpPr/>
            <p:nvPr/>
          </p:nvSpPr>
          <p:spPr>
            <a:xfrm>
              <a:off x="3650167" y="2427041"/>
              <a:ext cx="168893" cy="162138"/>
            </a:xfrm>
            <a:custGeom>
              <a:rect b="b" l="l" r="r" t="t"/>
              <a:pathLst>
                <a:path extrusionOk="0" h="6192" w="6450">
                  <a:moveTo>
                    <a:pt x="6059" y="0"/>
                  </a:moveTo>
                  <a:lnTo>
                    <a:pt x="4971" y="1088"/>
                  </a:lnTo>
                  <a:cubicBezTo>
                    <a:pt x="4895" y="1164"/>
                    <a:pt x="4790" y="1212"/>
                    <a:pt x="4685" y="1221"/>
                  </a:cubicBezTo>
                  <a:cubicBezTo>
                    <a:pt x="4456" y="1240"/>
                    <a:pt x="4237" y="1336"/>
                    <a:pt x="4074" y="1498"/>
                  </a:cubicBezTo>
                  <a:lnTo>
                    <a:pt x="163" y="5419"/>
                  </a:lnTo>
                  <a:cubicBezTo>
                    <a:pt x="1" y="5571"/>
                    <a:pt x="1" y="5838"/>
                    <a:pt x="163" y="6001"/>
                  </a:cubicBezTo>
                  <a:lnTo>
                    <a:pt x="239" y="6077"/>
                  </a:lnTo>
                  <a:cubicBezTo>
                    <a:pt x="297" y="6134"/>
                    <a:pt x="363" y="6172"/>
                    <a:pt x="440" y="6191"/>
                  </a:cubicBezTo>
                  <a:cubicBezTo>
                    <a:pt x="411" y="6048"/>
                    <a:pt x="449" y="5905"/>
                    <a:pt x="554" y="5810"/>
                  </a:cubicBezTo>
                  <a:lnTo>
                    <a:pt x="4475" y="1889"/>
                  </a:lnTo>
                  <a:cubicBezTo>
                    <a:pt x="4637" y="1727"/>
                    <a:pt x="4847" y="1631"/>
                    <a:pt x="5076" y="1612"/>
                  </a:cubicBezTo>
                  <a:cubicBezTo>
                    <a:pt x="5181" y="1612"/>
                    <a:pt x="5286" y="1565"/>
                    <a:pt x="5362" y="1479"/>
                  </a:cubicBezTo>
                  <a:lnTo>
                    <a:pt x="6450" y="391"/>
                  </a:lnTo>
                  <a:lnTo>
                    <a:pt x="6059" y="0"/>
                  </a:lnTo>
                  <a:close/>
                </a:path>
              </a:pathLst>
            </a:custGeom>
            <a:solidFill>
              <a:srgbClr val="C8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3792823" y="2413660"/>
              <a:ext cx="86699" cy="85782"/>
            </a:xfrm>
            <a:custGeom>
              <a:rect b="b" l="l" r="r" t="t"/>
              <a:pathLst>
                <a:path extrusionOk="0" h="3276" w="3311">
                  <a:moveTo>
                    <a:pt x="889" y="1"/>
                  </a:moveTo>
                  <a:cubicBezTo>
                    <a:pt x="833" y="1"/>
                    <a:pt x="778" y="24"/>
                    <a:pt x="735" y="72"/>
                  </a:cubicBezTo>
                  <a:lnTo>
                    <a:pt x="86" y="711"/>
                  </a:lnTo>
                  <a:cubicBezTo>
                    <a:pt x="0" y="797"/>
                    <a:pt x="0" y="940"/>
                    <a:pt x="86" y="1026"/>
                  </a:cubicBezTo>
                  <a:lnTo>
                    <a:pt x="2261" y="3211"/>
                  </a:lnTo>
                  <a:cubicBezTo>
                    <a:pt x="2304" y="3254"/>
                    <a:pt x="2361" y="3275"/>
                    <a:pt x="2419" y="3275"/>
                  </a:cubicBezTo>
                  <a:cubicBezTo>
                    <a:pt x="2476" y="3275"/>
                    <a:pt x="2533" y="3254"/>
                    <a:pt x="2576" y="3211"/>
                  </a:cubicBezTo>
                  <a:lnTo>
                    <a:pt x="3225" y="2562"/>
                  </a:lnTo>
                  <a:cubicBezTo>
                    <a:pt x="3311" y="2476"/>
                    <a:pt x="3311" y="2333"/>
                    <a:pt x="3225" y="2247"/>
                  </a:cubicBezTo>
                  <a:lnTo>
                    <a:pt x="1050" y="72"/>
                  </a:lnTo>
                  <a:cubicBezTo>
                    <a:pt x="1002" y="24"/>
                    <a:pt x="945" y="1"/>
                    <a:pt x="889"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p:nvPr/>
          </p:nvSpPr>
          <p:spPr>
            <a:xfrm>
              <a:off x="3792823" y="2413844"/>
              <a:ext cx="36999" cy="36450"/>
            </a:xfrm>
            <a:custGeom>
              <a:rect b="b" l="l" r="r" t="t"/>
              <a:pathLst>
                <a:path extrusionOk="0" h="1392" w="1413">
                  <a:moveTo>
                    <a:pt x="892" y="1"/>
                  </a:moveTo>
                  <a:cubicBezTo>
                    <a:pt x="835" y="1"/>
                    <a:pt x="778" y="22"/>
                    <a:pt x="735" y="65"/>
                  </a:cubicBezTo>
                  <a:lnTo>
                    <a:pt x="86" y="714"/>
                  </a:lnTo>
                  <a:cubicBezTo>
                    <a:pt x="0" y="800"/>
                    <a:pt x="0" y="943"/>
                    <a:pt x="86" y="1029"/>
                  </a:cubicBezTo>
                  <a:lnTo>
                    <a:pt x="449" y="1391"/>
                  </a:lnTo>
                  <a:lnTo>
                    <a:pt x="1412" y="428"/>
                  </a:lnTo>
                  <a:lnTo>
                    <a:pt x="1050" y="65"/>
                  </a:lnTo>
                  <a:cubicBezTo>
                    <a:pt x="1007" y="22"/>
                    <a:pt x="949" y="1"/>
                    <a:pt x="892" y="1"/>
                  </a:cubicBezTo>
                  <a:close/>
                </a:path>
              </a:pathLst>
            </a:custGeom>
            <a:solidFill>
              <a:srgbClr val="A4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3691906" y="2556683"/>
              <a:ext cx="81226" cy="76958"/>
            </a:xfrm>
            <a:custGeom>
              <a:rect b="b" l="l" r="r" t="t"/>
              <a:pathLst>
                <a:path extrusionOk="0" h="2939" w="3102">
                  <a:moveTo>
                    <a:pt x="2801" y="0"/>
                  </a:moveTo>
                  <a:cubicBezTo>
                    <a:pt x="2752" y="0"/>
                    <a:pt x="2699" y="20"/>
                    <a:pt x="2652" y="67"/>
                  </a:cubicBezTo>
                  <a:lnTo>
                    <a:pt x="134" y="2576"/>
                  </a:lnTo>
                  <a:cubicBezTo>
                    <a:pt x="0" y="2710"/>
                    <a:pt x="96" y="2939"/>
                    <a:pt x="286" y="2939"/>
                  </a:cubicBezTo>
                  <a:cubicBezTo>
                    <a:pt x="334" y="2939"/>
                    <a:pt x="391" y="2919"/>
                    <a:pt x="429" y="2881"/>
                  </a:cubicBezTo>
                  <a:lnTo>
                    <a:pt x="2948" y="363"/>
                  </a:lnTo>
                  <a:cubicBezTo>
                    <a:pt x="3101" y="209"/>
                    <a:pt x="2964" y="0"/>
                    <a:pt x="2801" y="0"/>
                  </a:cubicBezTo>
                  <a:close/>
                </a:path>
              </a:pathLst>
            </a:custGeom>
            <a:solidFill>
              <a:srgbClr val="C8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9"/>
            <p:cNvSpPr/>
            <p:nvPr/>
          </p:nvSpPr>
          <p:spPr>
            <a:xfrm>
              <a:off x="3676902" y="2533195"/>
              <a:ext cx="84970" cy="80702"/>
            </a:xfrm>
            <a:custGeom>
              <a:rect b="b" l="l" r="r" t="t"/>
              <a:pathLst>
                <a:path extrusionOk="0" h="3082" w="3245">
                  <a:moveTo>
                    <a:pt x="2945" y="1"/>
                  </a:moveTo>
                  <a:cubicBezTo>
                    <a:pt x="2895" y="1"/>
                    <a:pt x="2843" y="20"/>
                    <a:pt x="2796" y="67"/>
                  </a:cubicBezTo>
                  <a:lnTo>
                    <a:pt x="134" y="2719"/>
                  </a:lnTo>
                  <a:cubicBezTo>
                    <a:pt x="1" y="2853"/>
                    <a:pt x="96" y="3082"/>
                    <a:pt x="287" y="3082"/>
                  </a:cubicBezTo>
                  <a:cubicBezTo>
                    <a:pt x="335" y="3082"/>
                    <a:pt x="392" y="3063"/>
                    <a:pt x="430" y="3025"/>
                  </a:cubicBezTo>
                  <a:lnTo>
                    <a:pt x="3092" y="363"/>
                  </a:lnTo>
                  <a:cubicBezTo>
                    <a:pt x="3245" y="210"/>
                    <a:pt x="3108" y="1"/>
                    <a:pt x="2945" y="1"/>
                  </a:cubicBezTo>
                  <a:close/>
                </a:path>
              </a:pathLst>
            </a:custGeom>
            <a:solidFill>
              <a:srgbClr val="C8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3664412" y="2522433"/>
              <a:ext cx="72768" cy="69233"/>
            </a:xfrm>
            <a:custGeom>
              <a:rect b="b" l="l" r="r" t="t"/>
              <a:pathLst>
                <a:path extrusionOk="0" h="2644" w="2779">
                  <a:moveTo>
                    <a:pt x="2498" y="1"/>
                  </a:moveTo>
                  <a:cubicBezTo>
                    <a:pt x="2458" y="1"/>
                    <a:pt x="2417" y="12"/>
                    <a:pt x="2376" y="39"/>
                  </a:cubicBezTo>
                  <a:lnTo>
                    <a:pt x="134" y="2291"/>
                  </a:lnTo>
                  <a:cubicBezTo>
                    <a:pt x="1" y="2415"/>
                    <a:pt x="96" y="2644"/>
                    <a:pt x="287" y="2644"/>
                  </a:cubicBezTo>
                  <a:cubicBezTo>
                    <a:pt x="335" y="2644"/>
                    <a:pt x="392" y="2625"/>
                    <a:pt x="430" y="2587"/>
                  </a:cubicBezTo>
                  <a:lnTo>
                    <a:pt x="2672" y="345"/>
                  </a:lnTo>
                  <a:cubicBezTo>
                    <a:pt x="2778" y="185"/>
                    <a:pt x="2654" y="1"/>
                    <a:pt x="2498" y="1"/>
                  </a:cubicBezTo>
                  <a:close/>
                </a:path>
              </a:pathLst>
            </a:custGeom>
            <a:solidFill>
              <a:srgbClr val="C8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3533278" y="2534557"/>
              <a:ext cx="215607" cy="224746"/>
            </a:xfrm>
            <a:custGeom>
              <a:rect b="b" l="l" r="r" t="t"/>
              <a:pathLst>
                <a:path extrusionOk="0" h="8583" w="8234">
                  <a:moveTo>
                    <a:pt x="6112" y="1"/>
                  </a:moveTo>
                  <a:cubicBezTo>
                    <a:pt x="5998" y="1"/>
                    <a:pt x="5886" y="44"/>
                    <a:pt x="5801" y="130"/>
                  </a:cubicBezTo>
                  <a:lnTo>
                    <a:pt x="2462" y="3469"/>
                  </a:lnTo>
                  <a:lnTo>
                    <a:pt x="1965" y="2257"/>
                  </a:lnTo>
                  <a:cubicBezTo>
                    <a:pt x="1844" y="2052"/>
                    <a:pt x="1626" y="1926"/>
                    <a:pt x="1393" y="1926"/>
                  </a:cubicBezTo>
                  <a:cubicBezTo>
                    <a:pt x="1333" y="1926"/>
                    <a:pt x="1272" y="1934"/>
                    <a:pt x="1212" y="1952"/>
                  </a:cubicBezTo>
                  <a:cubicBezTo>
                    <a:pt x="1212" y="1952"/>
                    <a:pt x="935" y="2133"/>
                    <a:pt x="964" y="2238"/>
                  </a:cubicBezTo>
                  <a:cubicBezTo>
                    <a:pt x="1116" y="2715"/>
                    <a:pt x="1202" y="3888"/>
                    <a:pt x="1240" y="4594"/>
                  </a:cubicBezTo>
                  <a:cubicBezTo>
                    <a:pt x="1260" y="4947"/>
                    <a:pt x="1126" y="5291"/>
                    <a:pt x="878" y="5539"/>
                  </a:cubicBezTo>
                  <a:lnTo>
                    <a:pt x="0" y="6417"/>
                  </a:lnTo>
                  <a:lnTo>
                    <a:pt x="2166" y="8582"/>
                  </a:lnTo>
                  <a:lnTo>
                    <a:pt x="3253" y="7495"/>
                  </a:lnTo>
                  <a:cubicBezTo>
                    <a:pt x="3330" y="7418"/>
                    <a:pt x="3435" y="7371"/>
                    <a:pt x="3549" y="7371"/>
                  </a:cubicBezTo>
                  <a:cubicBezTo>
                    <a:pt x="3769" y="7351"/>
                    <a:pt x="3988" y="7256"/>
                    <a:pt x="4150" y="7094"/>
                  </a:cubicBezTo>
                  <a:lnTo>
                    <a:pt x="8071" y="3173"/>
                  </a:lnTo>
                  <a:cubicBezTo>
                    <a:pt x="8233" y="3011"/>
                    <a:pt x="8233" y="2753"/>
                    <a:pt x="8071" y="2591"/>
                  </a:cubicBezTo>
                  <a:lnTo>
                    <a:pt x="7985" y="2505"/>
                  </a:lnTo>
                  <a:cubicBezTo>
                    <a:pt x="7902" y="2427"/>
                    <a:pt x="7797" y="2386"/>
                    <a:pt x="7692" y="2386"/>
                  </a:cubicBezTo>
                  <a:cubicBezTo>
                    <a:pt x="7604" y="2386"/>
                    <a:pt x="7516" y="2416"/>
                    <a:pt x="7441" y="2477"/>
                  </a:cubicBezTo>
                  <a:lnTo>
                    <a:pt x="7394" y="2515"/>
                  </a:lnTo>
                  <a:lnTo>
                    <a:pt x="7575" y="2333"/>
                  </a:lnTo>
                  <a:cubicBezTo>
                    <a:pt x="7737" y="2162"/>
                    <a:pt x="7747" y="1904"/>
                    <a:pt x="7585" y="1732"/>
                  </a:cubicBezTo>
                  <a:lnTo>
                    <a:pt x="7575" y="1723"/>
                  </a:lnTo>
                  <a:lnTo>
                    <a:pt x="7518" y="1666"/>
                  </a:lnTo>
                  <a:cubicBezTo>
                    <a:pt x="7436" y="1584"/>
                    <a:pt x="7328" y="1544"/>
                    <a:pt x="7218" y="1544"/>
                  </a:cubicBezTo>
                  <a:cubicBezTo>
                    <a:pt x="7122" y="1544"/>
                    <a:pt x="7025" y="1575"/>
                    <a:pt x="6945" y="1637"/>
                  </a:cubicBezTo>
                  <a:lnTo>
                    <a:pt x="7003" y="1580"/>
                  </a:lnTo>
                  <a:cubicBezTo>
                    <a:pt x="7165" y="1418"/>
                    <a:pt x="7174" y="1151"/>
                    <a:pt x="7022" y="979"/>
                  </a:cubicBezTo>
                  <a:lnTo>
                    <a:pt x="7003" y="960"/>
                  </a:lnTo>
                  <a:lnTo>
                    <a:pt x="6955" y="912"/>
                  </a:lnTo>
                  <a:cubicBezTo>
                    <a:pt x="6872" y="830"/>
                    <a:pt x="6762" y="786"/>
                    <a:pt x="6651" y="786"/>
                  </a:cubicBezTo>
                  <a:cubicBezTo>
                    <a:pt x="6557" y="786"/>
                    <a:pt x="6461" y="818"/>
                    <a:pt x="6382" y="883"/>
                  </a:cubicBezTo>
                  <a:cubicBezTo>
                    <a:pt x="6363" y="893"/>
                    <a:pt x="6354" y="902"/>
                    <a:pt x="6344" y="912"/>
                  </a:cubicBezTo>
                  <a:lnTo>
                    <a:pt x="6344" y="912"/>
                  </a:lnTo>
                  <a:lnTo>
                    <a:pt x="6459" y="798"/>
                  </a:lnTo>
                  <a:cubicBezTo>
                    <a:pt x="6621" y="635"/>
                    <a:pt x="6631" y="368"/>
                    <a:pt x="6478" y="187"/>
                  </a:cubicBezTo>
                  <a:lnTo>
                    <a:pt x="6459" y="168"/>
                  </a:lnTo>
                  <a:lnTo>
                    <a:pt x="6430" y="130"/>
                  </a:lnTo>
                  <a:cubicBezTo>
                    <a:pt x="6340" y="44"/>
                    <a:pt x="6225" y="1"/>
                    <a:pt x="6112" y="1"/>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3579730" y="2597401"/>
              <a:ext cx="168893" cy="161902"/>
            </a:xfrm>
            <a:custGeom>
              <a:rect b="b" l="l" r="r" t="t"/>
              <a:pathLst>
                <a:path extrusionOk="0" h="6183" w="6450">
                  <a:moveTo>
                    <a:pt x="6011" y="0"/>
                  </a:moveTo>
                  <a:lnTo>
                    <a:pt x="6011" y="0"/>
                  </a:lnTo>
                  <a:cubicBezTo>
                    <a:pt x="6039" y="134"/>
                    <a:pt x="6001" y="277"/>
                    <a:pt x="5906" y="382"/>
                  </a:cubicBezTo>
                  <a:lnTo>
                    <a:pt x="1985" y="4303"/>
                  </a:lnTo>
                  <a:cubicBezTo>
                    <a:pt x="1823" y="4455"/>
                    <a:pt x="1603" y="4560"/>
                    <a:pt x="1384" y="4570"/>
                  </a:cubicBezTo>
                  <a:cubicBezTo>
                    <a:pt x="1269" y="4579"/>
                    <a:pt x="1165" y="4627"/>
                    <a:pt x="1088" y="4703"/>
                  </a:cubicBezTo>
                  <a:lnTo>
                    <a:pt x="1" y="5791"/>
                  </a:lnTo>
                  <a:lnTo>
                    <a:pt x="392" y="6182"/>
                  </a:lnTo>
                  <a:lnTo>
                    <a:pt x="1479" y="5095"/>
                  </a:lnTo>
                  <a:cubicBezTo>
                    <a:pt x="1556" y="5018"/>
                    <a:pt x="1661" y="4971"/>
                    <a:pt x="1775" y="4971"/>
                  </a:cubicBezTo>
                  <a:cubicBezTo>
                    <a:pt x="2004" y="4951"/>
                    <a:pt x="2214" y="4856"/>
                    <a:pt x="2376" y="4694"/>
                  </a:cubicBezTo>
                  <a:lnTo>
                    <a:pt x="6297" y="773"/>
                  </a:lnTo>
                  <a:cubicBezTo>
                    <a:pt x="6450" y="611"/>
                    <a:pt x="6450" y="353"/>
                    <a:pt x="6297" y="191"/>
                  </a:cubicBezTo>
                  <a:lnTo>
                    <a:pt x="6211" y="115"/>
                  </a:lnTo>
                  <a:cubicBezTo>
                    <a:pt x="6154" y="57"/>
                    <a:pt x="6087" y="19"/>
                    <a:pt x="6011"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9"/>
            <p:cNvSpPr/>
            <p:nvPr/>
          </p:nvSpPr>
          <p:spPr>
            <a:xfrm>
              <a:off x="3533278" y="2675825"/>
              <a:ext cx="83216" cy="83713"/>
            </a:xfrm>
            <a:custGeom>
              <a:rect b="b" l="l" r="r" t="t"/>
              <a:pathLst>
                <a:path extrusionOk="0" h="3197" w="3178">
                  <a:moveTo>
                    <a:pt x="1002" y="1"/>
                  </a:moveTo>
                  <a:cubicBezTo>
                    <a:pt x="964" y="48"/>
                    <a:pt x="926" y="96"/>
                    <a:pt x="878" y="144"/>
                  </a:cubicBezTo>
                  <a:lnTo>
                    <a:pt x="0" y="1022"/>
                  </a:lnTo>
                  <a:lnTo>
                    <a:pt x="2166" y="3197"/>
                  </a:lnTo>
                  <a:lnTo>
                    <a:pt x="3177" y="2176"/>
                  </a:lnTo>
                  <a:lnTo>
                    <a:pt x="100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9"/>
            <p:cNvSpPr/>
            <p:nvPr/>
          </p:nvSpPr>
          <p:spPr>
            <a:xfrm>
              <a:off x="3519295" y="2687137"/>
              <a:ext cx="86934" cy="85834"/>
            </a:xfrm>
            <a:custGeom>
              <a:rect b="b" l="l" r="r" t="t"/>
              <a:pathLst>
                <a:path extrusionOk="0" h="3278" w="3320">
                  <a:moveTo>
                    <a:pt x="893" y="0"/>
                  </a:moveTo>
                  <a:cubicBezTo>
                    <a:pt x="835" y="0"/>
                    <a:pt x="778" y="22"/>
                    <a:pt x="735" y="65"/>
                  </a:cubicBezTo>
                  <a:lnTo>
                    <a:pt x="86" y="714"/>
                  </a:lnTo>
                  <a:cubicBezTo>
                    <a:pt x="0" y="799"/>
                    <a:pt x="0" y="943"/>
                    <a:pt x="86" y="1028"/>
                  </a:cubicBezTo>
                  <a:lnTo>
                    <a:pt x="2271" y="3213"/>
                  </a:lnTo>
                  <a:cubicBezTo>
                    <a:pt x="2313" y="3256"/>
                    <a:pt x="2371" y="3277"/>
                    <a:pt x="2428" y="3277"/>
                  </a:cubicBezTo>
                  <a:cubicBezTo>
                    <a:pt x="2485" y="3277"/>
                    <a:pt x="2542" y="3256"/>
                    <a:pt x="2585" y="3213"/>
                  </a:cubicBezTo>
                  <a:lnTo>
                    <a:pt x="3234" y="2555"/>
                  </a:lnTo>
                  <a:cubicBezTo>
                    <a:pt x="3320" y="2469"/>
                    <a:pt x="3320" y="2326"/>
                    <a:pt x="3234" y="2240"/>
                  </a:cubicBezTo>
                  <a:lnTo>
                    <a:pt x="1059" y="65"/>
                  </a:lnTo>
                  <a:cubicBezTo>
                    <a:pt x="1011" y="22"/>
                    <a:pt x="952" y="0"/>
                    <a:pt x="893" y="0"/>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3569230" y="2736286"/>
              <a:ext cx="36764" cy="36685"/>
            </a:xfrm>
            <a:custGeom>
              <a:rect b="b" l="l" r="r" t="t"/>
              <a:pathLst>
                <a:path extrusionOk="0" h="1401" w="1404">
                  <a:moveTo>
                    <a:pt x="965" y="0"/>
                  </a:moveTo>
                  <a:lnTo>
                    <a:pt x="1" y="964"/>
                  </a:lnTo>
                  <a:lnTo>
                    <a:pt x="364" y="1336"/>
                  </a:lnTo>
                  <a:cubicBezTo>
                    <a:pt x="406" y="1379"/>
                    <a:pt x="464" y="1400"/>
                    <a:pt x="521" y="1400"/>
                  </a:cubicBezTo>
                  <a:cubicBezTo>
                    <a:pt x="578" y="1400"/>
                    <a:pt x="635" y="1379"/>
                    <a:pt x="678" y="1336"/>
                  </a:cubicBezTo>
                  <a:lnTo>
                    <a:pt x="1318" y="678"/>
                  </a:lnTo>
                  <a:cubicBezTo>
                    <a:pt x="1403" y="592"/>
                    <a:pt x="1403" y="449"/>
                    <a:pt x="1318" y="363"/>
                  </a:cubicBezTo>
                  <a:lnTo>
                    <a:pt x="965" y="0"/>
                  </a:lnTo>
                  <a:close/>
                </a:path>
              </a:pathLst>
            </a:custGeom>
            <a:solidFill>
              <a:srgbClr val="9DAB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9"/>
            <p:cNvSpPr/>
            <p:nvPr/>
          </p:nvSpPr>
          <p:spPr>
            <a:xfrm>
              <a:off x="3623694" y="2539427"/>
              <a:ext cx="83478" cy="86646"/>
            </a:xfrm>
            <a:custGeom>
              <a:rect b="b" l="l" r="r" t="t"/>
              <a:pathLst>
                <a:path extrusionOk="0" h="3309" w="3188">
                  <a:moveTo>
                    <a:pt x="3034" y="1"/>
                  </a:moveTo>
                  <a:lnTo>
                    <a:pt x="87" y="2949"/>
                  </a:lnTo>
                  <a:cubicBezTo>
                    <a:pt x="1" y="3025"/>
                    <a:pt x="1" y="3159"/>
                    <a:pt x="87" y="3245"/>
                  </a:cubicBezTo>
                  <a:cubicBezTo>
                    <a:pt x="125" y="3287"/>
                    <a:pt x="177" y="3309"/>
                    <a:pt x="231" y="3309"/>
                  </a:cubicBezTo>
                  <a:cubicBezTo>
                    <a:pt x="285" y="3309"/>
                    <a:pt x="339" y="3287"/>
                    <a:pt x="382" y="3245"/>
                  </a:cubicBezTo>
                  <a:lnTo>
                    <a:pt x="2891" y="726"/>
                  </a:lnTo>
                  <a:lnTo>
                    <a:pt x="3015" y="612"/>
                  </a:lnTo>
                  <a:cubicBezTo>
                    <a:pt x="3178" y="440"/>
                    <a:pt x="3187" y="182"/>
                    <a:pt x="303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9"/>
            <p:cNvSpPr/>
            <p:nvPr/>
          </p:nvSpPr>
          <p:spPr>
            <a:xfrm>
              <a:off x="3633147" y="2559930"/>
              <a:ext cx="88243" cy="89657"/>
            </a:xfrm>
            <a:custGeom>
              <a:rect b="b" l="l" r="r" t="t"/>
              <a:pathLst>
                <a:path extrusionOk="0" h="3424" w="3370">
                  <a:moveTo>
                    <a:pt x="3208" y="0"/>
                  </a:moveTo>
                  <a:lnTo>
                    <a:pt x="155" y="3063"/>
                  </a:lnTo>
                  <a:cubicBezTo>
                    <a:pt x="1" y="3209"/>
                    <a:pt x="140" y="3424"/>
                    <a:pt x="304" y="3424"/>
                  </a:cubicBezTo>
                  <a:cubicBezTo>
                    <a:pt x="353" y="3424"/>
                    <a:pt x="404" y="3405"/>
                    <a:pt x="451" y="3358"/>
                  </a:cubicBezTo>
                  <a:lnTo>
                    <a:pt x="3112" y="697"/>
                  </a:lnTo>
                  <a:lnTo>
                    <a:pt x="3198" y="601"/>
                  </a:lnTo>
                  <a:cubicBezTo>
                    <a:pt x="3360" y="439"/>
                    <a:pt x="3370" y="172"/>
                    <a:pt x="320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9"/>
            <p:cNvSpPr/>
            <p:nvPr/>
          </p:nvSpPr>
          <p:spPr>
            <a:xfrm>
              <a:off x="3656635" y="2579909"/>
              <a:ext cx="79760" cy="80938"/>
            </a:xfrm>
            <a:custGeom>
              <a:rect b="b" l="l" r="r" t="t"/>
              <a:pathLst>
                <a:path extrusionOk="0" h="3091" w="3046">
                  <a:moveTo>
                    <a:pt x="2883" y="0"/>
                  </a:moveTo>
                  <a:lnTo>
                    <a:pt x="155" y="2729"/>
                  </a:lnTo>
                  <a:cubicBezTo>
                    <a:pt x="1" y="2876"/>
                    <a:pt x="140" y="3090"/>
                    <a:pt x="304" y="3090"/>
                  </a:cubicBezTo>
                  <a:cubicBezTo>
                    <a:pt x="353" y="3090"/>
                    <a:pt x="404" y="3071"/>
                    <a:pt x="450" y="3025"/>
                  </a:cubicBezTo>
                  <a:lnTo>
                    <a:pt x="2692" y="773"/>
                  </a:lnTo>
                  <a:lnTo>
                    <a:pt x="2874" y="592"/>
                  </a:lnTo>
                  <a:cubicBezTo>
                    <a:pt x="3036" y="430"/>
                    <a:pt x="3045" y="163"/>
                    <a:pt x="288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2932049" y="1110175"/>
            <a:ext cx="2870850" cy="2982150"/>
          </a:xfrm>
          <a:prstGeom prst="rect">
            <a:avLst/>
          </a:prstGeom>
          <a:noFill/>
          <a:ln>
            <a:noFill/>
          </a:ln>
        </p:spPr>
      </p:pic>
      <p:sp>
        <p:nvSpPr>
          <p:cNvPr id="79" name="Google Shape;79;p16"/>
          <p:cNvSpPr/>
          <p:nvPr/>
        </p:nvSpPr>
        <p:spPr>
          <a:xfrm>
            <a:off x="570025" y="1975638"/>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660788" y="2099077"/>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735886" y="2221877"/>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804788" y="2336695"/>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897726" y="2454692"/>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nvSpPr>
        <p:spPr>
          <a:xfrm>
            <a:off x="849968" y="2616376"/>
            <a:ext cx="1668000" cy="702000"/>
          </a:xfrm>
          <a:prstGeom prst="rect">
            <a:avLst/>
          </a:prstGeom>
          <a:noFill/>
          <a:ln>
            <a:noFill/>
          </a:ln>
        </p:spPr>
        <p:txBody>
          <a:bodyPr anchorCtr="0" anchor="b" bIns="91425" lIns="91425" spcFirstLastPara="1" rIns="91425" wrap="square" tIns="91425">
            <a:noAutofit/>
          </a:bodyPr>
          <a:lstStyle/>
          <a:p>
            <a:pPr indent="0" lvl="0" marL="0" rtl="0" algn="l">
              <a:lnSpc>
                <a:spcPct val="120000"/>
              </a:lnSpc>
              <a:spcBef>
                <a:spcPts val="0"/>
              </a:spcBef>
              <a:spcAft>
                <a:spcPts val="1200"/>
              </a:spcAft>
              <a:buNone/>
            </a:pPr>
            <a:r>
              <a:rPr b="1" lang="en" sz="3000">
                <a:solidFill>
                  <a:srgbClr val="E9E4F6"/>
                </a:solidFill>
                <a:latin typeface="Montserrat"/>
                <a:ea typeface="Montserrat"/>
                <a:cs typeface="Montserrat"/>
                <a:sym typeface="Montserrat"/>
              </a:rPr>
              <a:t>DATA</a:t>
            </a:r>
            <a:endParaRPr b="1" sz="3000">
              <a:solidFill>
                <a:srgbClr val="E9E4F6"/>
              </a:solidFill>
              <a:latin typeface="Montserrat"/>
              <a:ea typeface="Montserrat"/>
              <a:cs typeface="Montserrat"/>
              <a:sym typeface="Montserrat"/>
            </a:endParaRPr>
          </a:p>
        </p:txBody>
      </p:sp>
      <p:sp>
        <p:nvSpPr>
          <p:cNvPr id="85" name="Google Shape;85;p16"/>
          <p:cNvSpPr/>
          <p:nvPr/>
        </p:nvSpPr>
        <p:spPr>
          <a:xfrm>
            <a:off x="2322821" y="2651983"/>
            <a:ext cx="707400" cy="353100"/>
          </a:xfrm>
          <a:prstGeom prst="rightArrow">
            <a:avLst>
              <a:gd fmla="val 50000" name="adj1"/>
              <a:gd fmla="val 50000" name="adj2"/>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5802896" y="2651983"/>
            <a:ext cx="707400" cy="353100"/>
          </a:xfrm>
          <a:prstGeom prst="rightArrow">
            <a:avLst>
              <a:gd fmla="val 50000" name="adj1"/>
              <a:gd fmla="val 50000" name="adj2"/>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6"/>
          <p:cNvPicPr preferRelativeResize="0"/>
          <p:nvPr/>
        </p:nvPicPr>
        <p:blipFill>
          <a:blip r:embed="rId4">
            <a:alphaModFix amt="69000"/>
          </a:blip>
          <a:stretch>
            <a:fillRect/>
          </a:stretch>
        </p:blipFill>
        <p:spPr>
          <a:xfrm>
            <a:off x="6427375" y="1429738"/>
            <a:ext cx="2360169" cy="2272064"/>
          </a:xfrm>
          <a:prstGeom prst="rect">
            <a:avLst/>
          </a:prstGeom>
          <a:noFill/>
          <a:ln>
            <a:noFill/>
          </a:ln>
        </p:spPr>
      </p:pic>
      <p:pic>
        <p:nvPicPr>
          <p:cNvPr id="88" name="Google Shape;88;p16"/>
          <p:cNvPicPr preferRelativeResize="0"/>
          <p:nvPr/>
        </p:nvPicPr>
        <p:blipFill>
          <a:blip r:embed="rId5">
            <a:alphaModFix/>
          </a:blip>
          <a:stretch>
            <a:fillRect/>
          </a:stretch>
        </p:blipFill>
        <p:spPr>
          <a:xfrm>
            <a:off x="6678552" y="3090276"/>
            <a:ext cx="1942691" cy="1137037"/>
          </a:xfrm>
          <a:prstGeom prst="rect">
            <a:avLst/>
          </a:prstGeom>
          <a:noFill/>
          <a:ln>
            <a:noFill/>
          </a:ln>
        </p:spPr>
      </p:pic>
      <p:sp>
        <p:nvSpPr>
          <p:cNvPr id="89" name="Google Shape;89;p16"/>
          <p:cNvSpPr txBox="1"/>
          <p:nvPr/>
        </p:nvSpPr>
        <p:spPr>
          <a:xfrm>
            <a:off x="6729251" y="2172900"/>
            <a:ext cx="1905000" cy="702000"/>
          </a:xfrm>
          <a:prstGeom prst="rect">
            <a:avLst/>
          </a:prstGeom>
          <a:noFill/>
          <a:ln>
            <a:noFill/>
          </a:ln>
        </p:spPr>
        <p:txBody>
          <a:bodyPr anchorCtr="0" anchor="b" bIns="91425" lIns="91425" spcFirstLastPara="1" rIns="91425" wrap="square" tIns="91425">
            <a:noAutofit/>
          </a:bodyPr>
          <a:lstStyle/>
          <a:p>
            <a:pPr indent="0" lvl="0" marL="0" rtl="0" algn="l">
              <a:lnSpc>
                <a:spcPct val="120000"/>
              </a:lnSpc>
              <a:spcBef>
                <a:spcPts val="0"/>
              </a:spcBef>
              <a:spcAft>
                <a:spcPts val="1200"/>
              </a:spcAft>
              <a:buNone/>
            </a:pPr>
            <a:r>
              <a:rPr b="1" lang="en" sz="2000">
                <a:solidFill>
                  <a:srgbClr val="FFFFFF"/>
                </a:solidFill>
                <a:latin typeface="Montserrat"/>
                <a:ea typeface="Montserrat"/>
                <a:cs typeface="Montserrat"/>
                <a:sym typeface="Montserrat"/>
              </a:rPr>
              <a:t>PREDICTION</a:t>
            </a:r>
            <a:endParaRPr b="1" sz="20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2862663" y="570600"/>
            <a:ext cx="3220024" cy="3474442"/>
          </a:xfrm>
          <a:prstGeom prst="rect">
            <a:avLst/>
          </a:prstGeom>
          <a:noFill/>
          <a:ln>
            <a:noFill/>
          </a:ln>
        </p:spPr>
      </p:pic>
      <p:sp>
        <p:nvSpPr>
          <p:cNvPr id="95" name="Google Shape;95;p17"/>
          <p:cNvSpPr/>
          <p:nvPr/>
        </p:nvSpPr>
        <p:spPr>
          <a:xfrm rot="-2288502">
            <a:off x="5096287" y="1265501"/>
            <a:ext cx="186526" cy="428437"/>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570025" y="1975638"/>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660788" y="2099077"/>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735886" y="2221877"/>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a:off x="804788" y="2336695"/>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897726" y="2454692"/>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nvSpPr>
        <p:spPr>
          <a:xfrm>
            <a:off x="849968" y="2616376"/>
            <a:ext cx="1668000" cy="702000"/>
          </a:xfrm>
          <a:prstGeom prst="rect">
            <a:avLst/>
          </a:prstGeom>
          <a:noFill/>
          <a:ln>
            <a:noFill/>
          </a:ln>
        </p:spPr>
        <p:txBody>
          <a:bodyPr anchorCtr="0" anchor="b" bIns="91425" lIns="91425" spcFirstLastPara="1" rIns="91425" wrap="square" tIns="91425">
            <a:noAutofit/>
          </a:bodyPr>
          <a:lstStyle/>
          <a:p>
            <a:pPr indent="0" lvl="0" marL="0" rtl="0" algn="l">
              <a:lnSpc>
                <a:spcPct val="120000"/>
              </a:lnSpc>
              <a:spcBef>
                <a:spcPts val="0"/>
              </a:spcBef>
              <a:spcAft>
                <a:spcPts val="1200"/>
              </a:spcAft>
              <a:buNone/>
            </a:pPr>
            <a:r>
              <a:rPr b="1" lang="en" sz="3000">
                <a:solidFill>
                  <a:srgbClr val="E9E4F6"/>
                </a:solidFill>
                <a:latin typeface="Montserrat"/>
                <a:ea typeface="Montserrat"/>
                <a:cs typeface="Montserrat"/>
                <a:sym typeface="Montserrat"/>
              </a:rPr>
              <a:t>DATA</a:t>
            </a:r>
            <a:endParaRPr b="1" sz="3000">
              <a:solidFill>
                <a:srgbClr val="E9E4F6"/>
              </a:solidFill>
              <a:latin typeface="Montserrat"/>
              <a:ea typeface="Montserrat"/>
              <a:cs typeface="Montserrat"/>
              <a:sym typeface="Montserrat"/>
            </a:endParaRPr>
          </a:p>
        </p:txBody>
      </p:sp>
      <p:sp>
        <p:nvSpPr>
          <p:cNvPr id="102" name="Google Shape;102;p17"/>
          <p:cNvSpPr/>
          <p:nvPr/>
        </p:nvSpPr>
        <p:spPr>
          <a:xfrm>
            <a:off x="2322821" y="2651983"/>
            <a:ext cx="707400" cy="353100"/>
          </a:xfrm>
          <a:prstGeom prst="rightArrow">
            <a:avLst>
              <a:gd fmla="val 50000" name="adj1"/>
              <a:gd fmla="val 50000" name="adj2"/>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5802896" y="2651983"/>
            <a:ext cx="707400" cy="353100"/>
          </a:xfrm>
          <a:prstGeom prst="rightArrow">
            <a:avLst>
              <a:gd fmla="val 50000" name="adj1"/>
              <a:gd fmla="val 50000" name="adj2"/>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7"/>
          <p:cNvPicPr preferRelativeResize="0"/>
          <p:nvPr/>
        </p:nvPicPr>
        <p:blipFill>
          <a:blip r:embed="rId4">
            <a:alphaModFix amt="69000"/>
          </a:blip>
          <a:stretch>
            <a:fillRect/>
          </a:stretch>
        </p:blipFill>
        <p:spPr>
          <a:xfrm>
            <a:off x="6427375" y="1429738"/>
            <a:ext cx="2360169" cy="2272064"/>
          </a:xfrm>
          <a:prstGeom prst="rect">
            <a:avLst/>
          </a:prstGeom>
          <a:noFill/>
          <a:ln>
            <a:noFill/>
          </a:ln>
        </p:spPr>
      </p:pic>
      <p:pic>
        <p:nvPicPr>
          <p:cNvPr id="105" name="Google Shape;105;p17"/>
          <p:cNvPicPr preferRelativeResize="0"/>
          <p:nvPr/>
        </p:nvPicPr>
        <p:blipFill>
          <a:blip r:embed="rId5">
            <a:alphaModFix/>
          </a:blip>
          <a:stretch>
            <a:fillRect/>
          </a:stretch>
        </p:blipFill>
        <p:spPr>
          <a:xfrm>
            <a:off x="6678552" y="3090276"/>
            <a:ext cx="1942691" cy="1137037"/>
          </a:xfrm>
          <a:prstGeom prst="rect">
            <a:avLst/>
          </a:prstGeom>
          <a:noFill/>
          <a:ln>
            <a:noFill/>
          </a:ln>
        </p:spPr>
      </p:pic>
      <p:sp>
        <p:nvSpPr>
          <p:cNvPr id="106" name="Google Shape;106;p17"/>
          <p:cNvSpPr txBox="1"/>
          <p:nvPr/>
        </p:nvSpPr>
        <p:spPr>
          <a:xfrm>
            <a:off x="6729251" y="2172900"/>
            <a:ext cx="1905000" cy="702000"/>
          </a:xfrm>
          <a:prstGeom prst="rect">
            <a:avLst/>
          </a:prstGeom>
          <a:noFill/>
          <a:ln>
            <a:noFill/>
          </a:ln>
        </p:spPr>
        <p:txBody>
          <a:bodyPr anchorCtr="0" anchor="b" bIns="91425" lIns="91425" spcFirstLastPara="1" rIns="91425" wrap="square" tIns="91425">
            <a:noAutofit/>
          </a:bodyPr>
          <a:lstStyle/>
          <a:p>
            <a:pPr indent="0" lvl="0" marL="0" rtl="0" algn="l">
              <a:lnSpc>
                <a:spcPct val="120000"/>
              </a:lnSpc>
              <a:spcBef>
                <a:spcPts val="0"/>
              </a:spcBef>
              <a:spcAft>
                <a:spcPts val="1200"/>
              </a:spcAft>
              <a:buNone/>
            </a:pPr>
            <a:r>
              <a:rPr b="1" lang="en" sz="2000">
                <a:solidFill>
                  <a:srgbClr val="FFFFFF"/>
                </a:solidFill>
                <a:latin typeface="Montserrat"/>
                <a:ea typeface="Montserrat"/>
                <a:cs typeface="Montserrat"/>
                <a:sym typeface="Montserrat"/>
              </a:rPr>
              <a:t>PREDICTION</a:t>
            </a:r>
            <a:endParaRPr b="1" sz="2000">
              <a:solidFill>
                <a:srgbClr val="FFFFFF"/>
              </a:solidFill>
              <a:latin typeface="Montserrat"/>
              <a:ea typeface="Montserrat"/>
              <a:cs typeface="Montserrat"/>
              <a:sym typeface="Montserrat"/>
            </a:endParaRPr>
          </a:p>
        </p:txBody>
      </p:sp>
      <p:pic>
        <p:nvPicPr>
          <p:cNvPr id="107" name="Google Shape;107;p17"/>
          <p:cNvPicPr preferRelativeResize="0"/>
          <p:nvPr/>
        </p:nvPicPr>
        <p:blipFill>
          <a:blip r:embed="rId6">
            <a:alphaModFix/>
          </a:blip>
          <a:stretch>
            <a:fillRect/>
          </a:stretch>
        </p:blipFill>
        <p:spPr>
          <a:xfrm rot="454245">
            <a:off x="4465492" y="956466"/>
            <a:ext cx="1942700" cy="1678608"/>
          </a:xfrm>
          <a:prstGeom prst="rect">
            <a:avLst/>
          </a:prstGeom>
          <a:noFill/>
          <a:ln>
            <a:noFill/>
          </a:ln>
        </p:spPr>
      </p:pic>
      <p:sp>
        <p:nvSpPr>
          <p:cNvPr id="108" name="Google Shape;108;p17"/>
          <p:cNvSpPr txBox="1"/>
          <p:nvPr/>
        </p:nvSpPr>
        <p:spPr>
          <a:xfrm>
            <a:off x="451775" y="4237275"/>
            <a:ext cx="8591100" cy="496800"/>
          </a:xfrm>
          <a:prstGeom prst="rect">
            <a:avLst/>
          </a:prstGeom>
          <a:noFill/>
          <a:ln>
            <a:noFill/>
          </a:ln>
        </p:spPr>
        <p:txBody>
          <a:bodyPr anchorCtr="0" anchor="b" bIns="91425" lIns="91425" spcFirstLastPara="1" rIns="91425" wrap="square" tIns="91425">
            <a:noAutofit/>
          </a:bodyPr>
          <a:lstStyle/>
          <a:p>
            <a:pPr indent="0" lvl="0" marL="0" rtl="0" algn="l">
              <a:lnSpc>
                <a:spcPct val="120000"/>
              </a:lnSpc>
              <a:spcBef>
                <a:spcPts val="0"/>
              </a:spcBef>
              <a:spcAft>
                <a:spcPts val="1200"/>
              </a:spcAft>
              <a:buNone/>
            </a:pPr>
            <a:r>
              <a:rPr b="1" lang="en" sz="2000">
                <a:solidFill>
                  <a:srgbClr val="FFFFFF"/>
                </a:solidFill>
                <a:latin typeface="Montserrat"/>
                <a:ea typeface="Montserrat"/>
                <a:cs typeface="Montserrat"/>
                <a:sym typeface="Montserrat"/>
              </a:rPr>
              <a:t>“Taking into account X in the data I deduced Y to produce Z”</a:t>
            </a:r>
            <a:endParaRPr b="1" sz="2000">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112" name="Shape 112"/>
        <p:cNvGrpSpPr/>
        <p:nvPr/>
      </p:nvGrpSpPr>
      <p:grpSpPr>
        <a:xfrm>
          <a:off x="0" y="0"/>
          <a:ext cx="0" cy="0"/>
          <a:chOff x="0" y="0"/>
          <a:chExt cx="0" cy="0"/>
        </a:xfrm>
      </p:grpSpPr>
      <p:pic>
        <p:nvPicPr>
          <p:cNvPr id="113" name="Google Shape;113;p18"/>
          <p:cNvPicPr preferRelativeResize="0"/>
          <p:nvPr/>
        </p:nvPicPr>
        <p:blipFill>
          <a:blip r:embed="rId3">
            <a:alphaModFix/>
          </a:blip>
          <a:stretch>
            <a:fillRect/>
          </a:stretch>
        </p:blipFill>
        <p:spPr>
          <a:xfrm>
            <a:off x="2667075" y="668800"/>
            <a:ext cx="3540999" cy="3450025"/>
          </a:xfrm>
          <a:prstGeom prst="rect">
            <a:avLst/>
          </a:prstGeom>
          <a:noFill/>
          <a:ln>
            <a:noFill/>
          </a:ln>
        </p:spPr>
      </p:pic>
      <p:sp>
        <p:nvSpPr>
          <p:cNvPr id="114" name="Google Shape;114;p18"/>
          <p:cNvSpPr/>
          <p:nvPr/>
        </p:nvSpPr>
        <p:spPr>
          <a:xfrm rot="-2288502">
            <a:off x="5096287" y="1265501"/>
            <a:ext cx="186526" cy="428437"/>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570025" y="1975638"/>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660788" y="2099077"/>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735886" y="2221877"/>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804788" y="2336695"/>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897726" y="2454692"/>
            <a:ext cx="1200900" cy="1096500"/>
          </a:xfrm>
          <a:prstGeom prst="rect">
            <a:avLst/>
          </a:prstGeom>
          <a:solidFill>
            <a:srgbClr val="D9D2E9"/>
          </a:solidFill>
          <a:ln cap="flat" cmpd="sng" w="28575">
            <a:solidFill>
              <a:srgbClr val="E9E4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txBox="1"/>
          <p:nvPr/>
        </p:nvSpPr>
        <p:spPr>
          <a:xfrm>
            <a:off x="849968" y="2616376"/>
            <a:ext cx="1668000" cy="702000"/>
          </a:xfrm>
          <a:prstGeom prst="rect">
            <a:avLst/>
          </a:prstGeom>
          <a:noFill/>
          <a:ln>
            <a:noFill/>
          </a:ln>
        </p:spPr>
        <p:txBody>
          <a:bodyPr anchorCtr="0" anchor="b" bIns="91425" lIns="91425" spcFirstLastPara="1" rIns="91425" wrap="square" tIns="91425">
            <a:noAutofit/>
          </a:bodyPr>
          <a:lstStyle/>
          <a:p>
            <a:pPr indent="0" lvl="0" marL="0" rtl="0" algn="l">
              <a:lnSpc>
                <a:spcPct val="120000"/>
              </a:lnSpc>
              <a:spcBef>
                <a:spcPts val="0"/>
              </a:spcBef>
              <a:spcAft>
                <a:spcPts val="1200"/>
              </a:spcAft>
              <a:buNone/>
            </a:pPr>
            <a:r>
              <a:rPr b="1" lang="en" sz="3000">
                <a:solidFill>
                  <a:srgbClr val="E9E4F6"/>
                </a:solidFill>
                <a:latin typeface="Montserrat"/>
                <a:ea typeface="Montserrat"/>
                <a:cs typeface="Montserrat"/>
                <a:sym typeface="Montserrat"/>
              </a:rPr>
              <a:t>DATA</a:t>
            </a:r>
            <a:endParaRPr b="1" sz="3000">
              <a:solidFill>
                <a:srgbClr val="E9E4F6"/>
              </a:solidFill>
              <a:latin typeface="Montserrat"/>
              <a:ea typeface="Montserrat"/>
              <a:cs typeface="Montserrat"/>
              <a:sym typeface="Montserrat"/>
            </a:endParaRPr>
          </a:p>
        </p:txBody>
      </p:sp>
      <p:sp>
        <p:nvSpPr>
          <p:cNvPr id="121" name="Google Shape;121;p18"/>
          <p:cNvSpPr/>
          <p:nvPr/>
        </p:nvSpPr>
        <p:spPr>
          <a:xfrm>
            <a:off x="2322821" y="2651983"/>
            <a:ext cx="707400" cy="353100"/>
          </a:xfrm>
          <a:prstGeom prst="rightArrow">
            <a:avLst>
              <a:gd fmla="val 50000" name="adj1"/>
              <a:gd fmla="val 50000" name="adj2"/>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5802896" y="2651983"/>
            <a:ext cx="707400" cy="353100"/>
          </a:xfrm>
          <a:prstGeom prst="rightArrow">
            <a:avLst>
              <a:gd fmla="val 50000" name="adj1"/>
              <a:gd fmla="val 50000" name="adj2"/>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18"/>
          <p:cNvPicPr preferRelativeResize="0"/>
          <p:nvPr/>
        </p:nvPicPr>
        <p:blipFill>
          <a:blip r:embed="rId4">
            <a:alphaModFix amt="69000"/>
          </a:blip>
          <a:stretch>
            <a:fillRect/>
          </a:stretch>
        </p:blipFill>
        <p:spPr>
          <a:xfrm>
            <a:off x="6427375" y="1429738"/>
            <a:ext cx="2360169" cy="2272064"/>
          </a:xfrm>
          <a:prstGeom prst="rect">
            <a:avLst/>
          </a:prstGeom>
          <a:noFill/>
          <a:ln>
            <a:noFill/>
          </a:ln>
        </p:spPr>
      </p:pic>
      <p:pic>
        <p:nvPicPr>
          <p:cNvPr id="124" name="Google Shape;124;p18"/>
          <p:cNvPicPr preferRelativeResize="0"/>
          <p:nvPr/>
        </p:nvPicPr>
        <p:blipFill>
          <a:blip r:embed="rId5">
            <a:alphaModFix/>
          </a:blip>
          <a:stretch>
            <a:fillRect/>
          </a:stretch>
        </p:blipFill>
        <p:spPr>
          <a:xfrm>
            <a:off x="6678552" y="3090276"/>
            <a:ext cx="1942691" cy="1137037"/>
          </a:xfrm>
          <a:prstGeom prst="rect">
            <a:avLst/>
          </a:prstGeom>
          <a:noFill/>
          <a:ln>
            <a:noFill/>
          </a:ln>
        </p:spPr>
      </p:pic>
      <p:sp>
        <p:nvSpPr>
          <p:cNvPr id="125" name="Google Shape;125;p18"/>
          <p:cNvSpPr txBox="1"/>
          <p:nvPr/>
        </p:nvSpPr>
        <p:spPr>
          <a:xfrm>
            <a:off x="6729251" y="2172900"/>
            <a:ext cx="1905000" cy="702000"/>
          </a:xfrm>
          <a:prstGeom prst="rect">
            <a:avLst/>
          </a:prstGeom>
          <a:noFill/>
          <a:ln>
            <a:noFill/>
          </a:ln>
        </p:spPr>
        <p:txBody>
          <a:bodyPr anchorCtr="0" anchor="b" bIns="91425" lIns="91425" spcFirstLastPara="1" rIns="91425" wrap="square" tIns="91425">
            <a:noAutofit/>
          </a:bodyPr>
          <a:lstStyle/>
          <a:p>
            <a:pPr indent="0" lvl="0" marL="0" rtl="0" algn="l">
              <a:lnSpc>
                <a:spcPct val="120000"/>
              </a:lnSpc>
              <a:spcBef>
                <a:spcPts val="0"/>
              </a:spcBef>
              <a:spcAft>
                <a:spcPts val="1200"/>
              </a:spcAft>
              <a:buNone/>
            </a:pPr>
            <a:r>
              <a:rPr b="1" lang="en" sz="2000">
                <a:solidFill>
                  <a:srgbClr val="FFFFFF"/>
                </a:solidFill>
                <a:latin typeface="Montserrat"/>
                <a:ea typeface="Montserrat"/>
                <a:cs typeface="Montserrat"/>
                <a:sym typeface="Montserrat"/>
              </a:rPr>
              <a:t>PREDICTION</a:t>
            </a:r>
            <a:endParaRPr b="1" sz="2000">
              <a:solidFill>
                <a:srgbClr val="FFFFFF"/>
              </a:solidFill>
              <a:latin typeface="Montserrat"/>
              <a:ea typeface="Montserrat"/>
              <a:cs typeface="Montserrat"/>
              <a:sym typeface="Montserrat"/>
            </a:endParaRPr>
          </a:p>
        </p:txBody>
      </p:sp>
      <p:pic>
        <p:nvPicPr>
          <p:cNvPr id="126" name="Google Shape;126;p18"/>
          <p:cNvPicPr preferRelativeResize="0"/>
          <p:nvPr/>
        </p:nvPicPr>
        <p:blipFill>
          <a:blip r:embed="rId6">
            <a:alphaModFix/>
          </a:blip>
          <a:stretch>
            <a:fillRect/>
          </a:stretch>
        </p:blipFill>
        <p:spPr>
          <a:xfrm rot="454245">
            <a:off x="4465492" y="956466"/>
            <a:ext cx="1942700" cy="1678608"/>
          </a:xfrm>
          <a:prstGeom prst="rect">
            <a:avLst/>
          </a:prstGeom>
          <a:noFill/>
          <a:ln>
            <a:noFill/>
          </a:ln>
        </p:spPr>
      </p:pic>
      <p:sp>
        <p:nvSpPr>
          <p:cNvPr id="127" name="Google Shape;127;p18"/>
          <p:cNvSpPr txBox="1"/>
          <p:nvPr/>
        </p:nvSpPr>
        <p:spPr>
          <a:xfrm>
            <a:off x="2746425" y="4244725"/>
            <a:ext cx="3884400" cy="496800"/>
          </a:xfrm>
          <a:prstGeom prst="rect">
            <a:avLst/>
          </a:prstGeom>
          <a:noFill/>
          <a:ln>
            <a:noFill/>
          </a:ln>
        </p:spPr>
        <p:txBody>
          <a:bodyPr anchorCtr="0" anchor="b" bIns="91425" lIns="91425" spcFirstLastPara="1" rIns="91425" wrap="square" tIns="91425">
            <a:noAutofit/>
          </a:bodyPr>
          <a:lstStyle/>
          <a:p>
            <a:pPr indent="0" lvl="0" marL="0" rtl="0" algn="l">
              <a:lnSpc>
                <a:spcPct val="120000"/>
              </a:lnSpc>
              <a:spcBef>
                <a:spcPts val="0"/>
              </a:spcBef>
              <a:spcAft>
                <a:spcPts val="1200"/>
              </a:spcAft>
              <a:buNone/>
            </a:pPr>
            <a:br>
              <a:rPr b="1" lang="en" sz="2000">
                <a:solidFill>
                  <a:srgbClr val="FFFFFF"/>
                </a:solidFill>
                <a:latin typeface="Montserrat"/>
                <a:ea typeface="Montserrat"/>
                <a:cs typeface="Montserrat"/>
                <a:sym typeface="Montserrat"/>
              </a:rPr>
            </a:br>
            <a:r>
              <a:rPr b="1" lang="en" sz="2000">
                <a:solidFill>
                  <a:srgbClr val="FFFFFF"/>
                </a:solidFill>
                <a:latin typeface="Montserrat"/>
                <a:ea typeface="Montserrat"/>
                <a:cs typeface="Montserrat"/>
                <a:sym typeface="Montserrat"/>
              </a:rPr>
              <a:t>“Yeah… wish I could help”</a:t>
            </a:r>
            <a:endParaRPr b="1" sz="2000">
              <a:solidFill>
                <a:srgbClr val="FFFFFF"/>
              </a:solidFill>
              <a:latin typeface="Montserrat"/>
              <a:ea typeface="Montserrat"/>
              <a:cs typeface="Montserrat"/>
              <a:sym typeface="Montserrat"/>
            </a:endParaRPr>
          </a:p>
        </p:txBody>
      </p:sp>
      <p:sp>
        <p:nvSpPr>
          <p:cNvPr id="128" name="Google Shape;128;p18"/>
          <p:cNvSpPr txBox="1"/>
          <p:nvPr/>
        </p:nvSpPr>
        <p:spPr>
          <a:xfrm>
            <a:off x="4050825" y="920700"/>
            <a:ext cx="987600" cy="1416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1200"/>
              </a:spcAft>
              <a:buNone/>
            </a:pPr>
            <a:r>
              <a:rPr b="1" lang="en" sz="8000">
                <a:solidFill>
                  <a:srgbClr val="CC4125"/>
                </a:solidFill>
                <a:latin typeface="Montserrat"/>
                <a:ea typeface="Montserrat"/>
                <a:cs typeface="Montserrat"/>
                <a:sym typeface="Montserrat"/>
              </a:rPr>
              <a:t>?</a:t>
            </a:r>
            <a:endParaRPr b="1" sz="8000">
              <a:solidFill>
                <a:srgbClr val="CC4125"/>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132" name="Shape 132"/>
        <p:cNvGrpSpPr/>
        <p:nvPr/>
      </p:nvGrpSpPr>
      <p:grpSpPr>
        <a:xfrm>
          <a:off x="0" y="0"/>
          <a:ext cx="0" cy="0"/>
          <a:chOff x="0" y="0"/>
          <a:chExt cx="0" cy="0"/>
        </a:xfrm>
      </p:grpSpPr>
      <p:pic>
        <p:nvPicPr>
          <p:cNvPr id="133" name="Google Shape;133;p19"/>
          <p:cNvPicPr preferRelativeResize="0"/>
          <p:nvPr/>
        </p:nvPicPr>
        <p:blipFill>
          <a:blip r:embed="rId3">
            <a:alphaModFix/>
          </a:blip>
          <a:stretch>
            <a:fillRect/>
          </a:stretch>
        </p:blipFill>
        <p:spPr>
          <a:xfrm>
            <a:off x="1112699" y="1695525"/>
            <a:ext cx="2870850" cy="2982150"/>
          </a:xfrm>
          <a:prstGeom prst="rect">
            <a:avLst/>
          </a:prstGeom>
          <a:noFill/>
          <a:ln>
            <a:noFill/>
          </a:ln>
        </p:spPr>
      </p:pic>
      <p:pic>
        <p:nvPicPr>
          <p:cNvPr id="134" name="Google Shape;134;p19"/>
          <p:cNvPicPr preferRelativeResize="0"/>
          <p:nvPr/>
        </p:nvPicPr>
        <p:blipFill>
          <a:blip r:embed="rId4">
            <a:alphaModFix/>
          </a:blip>
          <a:stretch>
            <a:fillRect/>
          </a:stretch>
        </p:blipFill>
        <p:spPr>
          <a:xfrm>
            <a:off x="5047899" y="1577050"/>
            <a:ext cx="2983405" cy="3219100"/>
          </a:xfrm>
          <a:prstGeom prst="rect">
            <a:avLst/>
          </a:prstGeom>
          <a:noFill/>
          <a:ln>
            <a:noFill/>
          </a:ln>
        </p:spPr>
      </p:pic>
      <p:sp>
        <p:nvSpPr>
          <p:cNvPr id="135" name="Google Shape;135;p19"/>
          <p:cNvSpPr txBox="1"/>
          <p:nvPr/>
        </p:nvSpPr>
        <p:spPr>
          <a:xfrm>
            <a:off x="2165700" y="668950"/>
            <a:ext cx="4812600" cy="90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4700">
                <a:solidFill>
                  <a:srgbClr val="FFFFFF"/>
                </a:solidFill>
                <a:latin typeface="Golos Text Medium"/>
                <a:ea typeface="Golos Text Medium"/>
                <a:cs typeface="Golos Text Medium"/>
                <a:sym typeface="Golos Text Medium"/>
              </a:rPr>
              <a:t>Interpretability</a:t>
            </a:r>
            <a:endParaRPr sz="4700">
              <a:solidFill>
                <a:srgbClr val="FFFFFF"/>
              </a:solidFill>
              <a:latin typeface="Golos Text Medium"/>
              <a:ea typeface="Golos Text Medium"/>
              <a:cs typeface="Golos Text Medium"/>
              <a:sym typeface="Golos Tex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139" name="Shape 139"/>
        <p:cNvGrpSpPr/>
        <p:nvPr/>
      </p:nvGrpSpPr>
      <p:grpSpPr>
        <a:xfrm>
          <a:off x="0" y="0"/>
          <a:ext cx="0" cy="0"/>
          <a:chOff x="0" y="0"/>
          <a:chExt cx="0" cy="0"/>
        </a:xfrm>
      </p:grpSpPr>
      <p:sp>
        <p:nvSpPr>
          <p:cNvPr id="140" name="Google Shape;140;p20"/>
          <p:cNvSpPr txBox="1"/>
          <p:nvPr/>
        </p:nvSpPr>
        <p:spPr>
          <a:xfrm>
            <a:off x="910325" y="1096025"/>
            <a:ext cx="3215700" cy="117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Interpretable Models</a:t>
            </a:r>
            <a:endParaRPr sz="3000">
              <a:solidFill>
                <a:srgbClr val="FFFFFF"/>
              </a:solidFill>
              <a:latin typeface="Golos Text Medium"/>
              <a:ea typeface="Golos Text Medium"/>
              <a:cs typeface="Golos Text Medium"/>
              <a:sym typeface="Golos Text Medium"/>
            </a:endParaRPr>
          </a:p>
        </p:txBody>
      </p:sp>
      <p:sp>
        <p:nvSpPr>
          <p:cNvPr id="141" name="Google Shape;141;p20"/>
          <p:cNvSpPr txBox="1"/>
          <p:nvPr/>
        </p:nvSpPr>
        <p:spPr>
          <a:xfrm>
            <a:off x="5017950" y="1096025"/>
            <a:ext cx="3215700" cy="117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3000">
                <a:solidFill>
                  <a:srgbClr val="FFFFFF"/>
                </a:solidFill>
                <a:latin typeface="Golos Text Medium"/>
                <a:ea typeface="Golos Text Medium"/>
                <a:cs typeface="Golos Text Medium"/>
                <a:sym typeface="Golos Text Medium"/>
              </a:rPr>
              <a:t>Interpretability Methods</a:t>
            </a:r>
            <a:endParaRPr sz="3000">
              <a:solidFill>
                <a:srgbClr val="FFFFFF"/>
              </a:solidFill>
              <a:latin typeface="Golos Text Medium"/>
              <a:ea typeface="Golos Text Medium"/>
              <a:cs typeface="Golos Text Medium"/>
              <a:sym typeface="Golos Text Medium"/>
            </a:endParaRPr>
          </a:p>
        </p:txBody>
      </p:sp>
      <p:grpSp>
        <p:nvGrpSpPr>
          <p:cNvPr id="142" name="Google Shape;142;p20"/>
          <p:cNvGrpSpPr/>
          <p:nvPr/>
        </p:nvGrpSpPr>
        <p:grpSpPr>
          <a:xfrm>
            <a:off x="5825716" y="2447279"/>
            <a:ext cx="1600201" cy="1600198"/>
            <a:chOff x="5341433" y="3793271"/>
            <a:chExt cx="330272" cy="329117"/>
          </a:xfrm>
        </p:grpSpPr>
        <p:sp>
          <p:nvSpPr>
            <p:cNvPr id="143" name="Google Shape;143;p20"/>
            <p:cNvSpPr/>
            <p:nvPr/>
          </p:nvSpPr>
          <p:spPr>
            <a:xfrm>
              <a:off x="5436441" y="3976408"/>
              <a:ext cx="52546" cy="52546"/>
            </a:xfrm>
            <a:custGeom>
              <a:rect b="b" l="l" r="r" t="t"/>
              <a:pathLst>
                <a:path extrusionOk="0" h="2001" w="2001">
                  <a:moveTo>
                    <a:pt x="1245" y="0"/>
                  </a:moveTo>
                  <a:lnTo>
                    <a:pt x="1" y="1235"/>
                  </a:lnTo>
                  <a:cubicBezTo>
                    <a:pt x="96" y="1254"/>
                    <a:pt x="182" y="1292"/>
                    <a:pt x="240" y="1359"/>
                  </a:cubicBezTo>
                  <a:lnTo>
                    <a:pt x="642" y="1761"/>
                  </a:lnTo>
                  <a:cubicBezTo>
                    <a:pt x="709" y="1819"/>
                    <a:pt x="747" y="1905"/>
                    <a:pt x="766" y="2000"/>
                  </a:cubicBezTo>
                  <a:lnTo>
                    <a:pt x="2001" y="756"/>
                  </a:lnTo>
                  <a:cubicBezTo>
                    <a:pt x="1714" y="546"/>
                    <a:pt x="1455" y="287"/>
                    <a:pt x="124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5436179" y="3976146"/>
              <a:ext cx="42515" cy="52310"/>
            </a:xfrm>
            <a:custGeom>
              <a:rect b="b" l="l" r="r" t="t"/>
              <a:pathLst>
                <a:path extrusionOk="0" h="1992" w="1619">
                  <a:moveTo>
                    <a:pt x="1245" y="1"/>
                  </a:moveTo>
                  <a:lnTo>
                    <a:pt x="1" y="1235"/>
                  </a:lnTo>
                  <a:cubicBezTo>
                    <a:pt x="87" y="1254"/>
                    <a:pt x="173" y="1293"/>
                    <a:pt x="240" y="1360"/>
                  </a:cubicBezTo>
                  <a:lnTo>
                    <a:pt x="642" y="1752"/>
                  </a:lnTo>
                  <a:cubicBezTo>
                    <a:pt x="700" y="1819"/>
                    <a:pt x="747" y="1905"/>
                    <a:pt x="757" y="1991"/>
                  </a:cubicBezTo>
                  <a:lnTo>
                    <a:pt x="1226" y="1532"/>
                  </a:lnTo>
                  <a:lnTo>
                    <a:pt x="1059" y="1356"/>
                  </a:lnTo>
                  <a:lnTo>
                    <a:pt x="1059" y="1356"/>
                  </a:lnTo>
                  <a:cubicBezTo>
                    <a:pt x="1060" y="1357"/>
                    <a:pt x="1062" y="1358"/>
                    <a:pt x="1063" y="1360"/>
                  </a:cubicBezTo>
                  <a:lnTo>
                    <a:pt x="1054" y="1350"/>
                  </a:lnTo>
                  <a:lnTo>
                    <a:pt x="1059" y="1356"/>
                  </a:lnTo>
                  <a:lnTo>
                    <a:pt x="1059" y="1356"/>
                  </a:lnTo>
                  <a:cubicBezTo>
                    <a:pt x="958" y="1260"/>
                    <a:pt x="959" y="1100"/>
                    <a:pt x="1054" y="996"/>
                  </a:cubicBezTo>
                  <a:lnTo>
                    <a:pt x="1618" y="431"/>
                  </a:lnTo>
                  <a:cubicBezTo>
                    <a:pt x="1484" y="297"/>
                    <a:pt x="1360" y="154"/>
                    <a:pt x="1245" y="1"/>
                  </a:cubicBezTo>
                  <a:close/>
                </a:path>
              </a:pathLst>
            </a:custGeom>
            <a:solidFill>
              <a:srgbClr val="B5C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5431925" y="3793350"/>
              <a:ext cx="239780" cy="228830"/>
            </a:xfrm>
            <a:custGeom>
              <a:rect b="b" l="l" r="r" t="t"/>
              <a:pathLst>
                <a:path extrusionOk="0" h="8714" w="9131">
                  <a:moveTo>
                    <a:pt x="4780" y="1"/>
                  </a:moveTo>
                  <a:cubicBezTo>
                    <a:pt x="3645" y="1"/>
                    <a:pt x="2528" y="444"/>
                    <a:pt x="1694" y="1277"/>
                  </a:cubicBezTo>
                  <a:cubicBezTo>
                    <a:pt x="0" y="2980"/>
                    <a:pt x="0" y="5737"/>
                    <a:pt x="1694" y="7440"/>
                  </a:cubicBezTo>
                  <a:cubicBezTo>
                    <a:pt x="2525" y="8271"/>
                    <a:pt x="3637" y="8713"/>
                    <a:pt x="4769" y="8713"/>
                  </a:cubicBezTo>
                  <a:cubicBezTo>
                    <a:pt x="5332" y="8713"/>
                    <a:pt x="5901" y="8604"/>
                    <a:pt x="6441" y="8378"/>
                  </a:cubicBezTo>
                  <a:cubicBezTo>
                    <a:pt x="8068" y="7708"/>
                    <a:pt x="9130" y="6120"/>
                    <a:pt x="9130" y="4359"/>
                  </a:cubicBezTo>
                  <a:cubicBezTo>
                    <a:pt x="9130" y="2598"/>
                    <a:pt x="8068" y="1009"/>
                    <a:pt x="6441" y="330"/>
                  </a:cubicBezTo>
                  <a:cubicBezTo>
                    <a:pt x="5904" y="108"/>
                    <a:pt x="5340" y="1"/>
                    <a:pt x="4780"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5427408" y="3793271"/>
              <a:ext cx="139756" cy="228830"/>
            </a:xfrm>
            <a:custGeom>
              <a:rect b="b" l="l" r="r" t="t"/>
              <a:pathLst>
                <a:path extrusionOk="0" h="8714" w="5322">
                  <a:moveTo>
                    <a:pt x="4940" y="0"/>
                  </a:moveTo>
                  <a:cubicBezTo>
                    <a:pt x="2561" y="0"/>
                    <a:pt x="593" y="1935"/>
                    <a:pt x="593" y="4362"/>
                  </a:cubicBezTo>
                  <a:cubicBezTo>
                    <a:pt x="593" y="6779"/>
                    <a:pt x="2561" y="8713"/>
                    <a:pt x="4940" y="8713"/>
                  </a:cubicBezTo>
                  <a:cubicBezTo>
                    <a:pt x="5066" y="8713"/>
                    <a:pt x="5193" y="8708"/>
                    <a:pt x="5321" y="8697"/>
                  </a:cubicBezTo>
                  <a:cubicBezTo>
                    <a:pt x="4297" y="8611"/>
                    <a:pt x="3340" y="8161"/>
                    <a:pt x="2613" y="7434"/>
                  </a:cubicBezTo>
                  <a:cubicBezTo>
                    <a:pt x="0" y="4821"/>
                    <a:pt x="1637" y="333"/>
                    <a:pt x="5321" y="17"/>
                  </a:cubicBezTo>
                  <a:cubicBezTo>
                    <a:pt x="5193" y="6"/>
                    <a:pt x="5066" y="0"/>
                    <a:pt x="49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5464828" y="3814936"/>
              <a:ext cx="194061" cy="185343"/>
            </a:xfrm>
            <a:custGeom>
              <a:rect b="b" l="l" r="r" t="t"/>
              <a:pathLst>
                <a:path extrusionOk="0" h="7058" w="7390">
                  <a:moveTo>
                    <a:pt x="3553" y="1"/>
                  </a:moveTo>
                  <a:cubicBezTo>
                    <a:pt x="1738" y="1"/>
                    <a:pt x="1" y="1411"/>
                    <a:pt x="1" y="3537"/>
                  </a:cubicBezTo>
                  <a:cubicBezTo>
                    <a:pt x="1" y="4963"/>
                    <a:pt x="862" y="6245"/>
                    <a:pt x="2173" y="6790"/>
                  </a:cubicBezTo>
                  <a:cubicBezTo>
                    <a:pt x="2609" y="6971"/>
                    <a:pt x="3066" y="7058"/>
                    <a:pt x="3519" y="7058"/>
                  </a:cubicBezTo>
                  <a:cubicBezTo>
                    <a:pt x="4438" y="7058"/>
                    <a:pt x="5341" y="6698"/>
                    <a:pt x="6021" y="6025"/>
                  </a:cubicBezTo>
                  <a:cubicBezTo>
                    <a:pt x="7389" y="4647"/>
                    <a:pt x="7389" y="2417"/>
                    <a:pt x="6021" y="1039"/>
                  </a:cubicBezTo>
                  <a:cubicBezTo>
                    <a:pt x="5301" y="322"/>
                    <a:pt x="4418" y="1"/>
                    <a:pt x="3553" y="1"/>
                  </a:cubicBezTo>
                  <a:close/>
                </a:path>
              </a:pathLst>
            </a:custGeom>
            <a:solidFill>
              <a:srgbClr val="87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5456793" y="3815251"/>
              <a:ext cx="110607" cy="185080"/>
            </a:xfrm>
            <a:custGeom>
              <a:rect b="b" l="l" r="r" t="t"/>
              <a:pathLst>
                <a:path extrusionOk="0" h="7048" w="4212">
                  <a:moveTo>
                    <a:pt x="3821" y="0"/>
                  </a:moveTo>
                  <a:cubicBezTo>
                    <a:pt x="1903" y="0"/>
                    <a:pt x="307" y="1561"/>
                    <a:pt x="307" y="3525"/>
                  </a:cubicBezTo>
                  <a:cubicBezTo>
                    <a:pt x="307" y="5493"/>
                    <a:pt x="1910" y="7047"/>
                    <a:pt x="3833" y="7047"/>
                  </a:cubicBezTo>
                  <a:cubicBezTo>
                    <a:pt x="3958" y="7047"/>
                    <a:pt x="4084" y="7041"/>
                    <a:pt x="4212" y="7027"/>
                  </a:cubicBezTo>
                  <a:cubicBezTo>
                    <a:pt x="3408" y="6941"/>
                    <a:pt x="2661" y="6578"/>
                    <a:pt x="2097" y="6013"/>
                  </a:cubicBezTo>
                  <a:cubicBezTo>
                    <a:pt x="1" y="3917"/>
                    <a:pt x="1264" y="338"/>
                    <a:pt x="4212" y="22"/>
                  </a:cubicBezTo>
                  <a:cubicBezTo>
                    <a:pt x="4080" y="7"/>
                    <a:pt x="3950" y="0"/>
                    <a:pt x="3821" y="0"/>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5531949" y="3851752"/>
              <a:ext cx="50787" cy="50550"/>
            </a:xfrm>
            <a:custGeom>
              <a:rect b="b" l="l" r="r" t="t"/>
              <a:pathLst>
                <a:path extrusionOk="0" h="1925" w="1934">
                  <a:moveTo>
                    <a:pt x="967" y="0"/>
                  </a:moveTo>
                  <a:cubicBezTo>
                    <a:pt x="440" y="0"/>
                    <a:pt x="0" y="431"/>
                    <a:pt x="0" y="957"/>
                  </a:cubicBezTo>
                  <a:cubicBezTo>
                    <a:pt x="0" y="1493"/>
                    <a:pt x="440" y="1924"/>
                    <a:pt x="967" y="1924"/>
                  </a:cubicBezTo>
                  <a:cubicBezTo>
                    <a:pt x="1503" y="1924"/>
                    <a:pt x="1933" y="1493"/>
                    <a:pt x="1933" y="957"/>
                  </a:cubicBezTo>
                  <a:cubicBezTo>
                    <a:pt x="1933" y="431"/>
                    <a:pt x="1503" y="0"/>
                    <a:pt x="967" y="0"/>
                  </a:cubicBezTo>
                  <a:close/>
                </a:path>
              </a:pathLst>
            </a:custGeom>
            <a:solidFill>
              <a:srgbClr val="738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5532185" y="3851726"/>
              <a:ext cx="35215" cy="50577"/>
            </a:xfrm>
            <a:custGeom>
              <a:rect b="b" l="l" r="r" t="t"/>
              <a:pathLst>
                <a:path extrusionOk="0" h="1926" w="1341">
                  <a:moveTo>
                    <a:pt x="960" y="1"/>
                  </a:moveTo>
                  <a:cubicBezTo>
                    <a:pt x="451" y="1"/>
                    <a:pt x="1" y="406"/>
                    <a:pt x="1" y="958"/>
                  </a:cubicBezTo>
                  <a:cubicBezTo>
                    <a:pt x="1" y="1519"/>
                    <a:pt x="451" y="1926"/>
                    <a:pt x="960" y="1926"/>
                  </a:cubicBezTo>
                  <a:cubicBezTo>
                    <a:pt x="1085" y="1926"/>
                    <a:pt x="1214" y="1901"/>
                    <a:pt x="1341" y="1848"/>
                  </a:cubicBezTo>
                  <a:cubicBezTo>
                    <a:pt x="987" y="1695"/>
                    <a:pt x="757" y="1351"/>
                    <a:pt x="757" y="968"/>
                  </a:cubicBezTo>
                  <a:cubicBezTo>
                    <a:pt x="747" y="576"/>
                    <a:pt x="987" y="231"/>
                    <a:pt x="1341" y="78"/>
                  </a:cubicBezTo>
                  <a:cubicBezTo>
                    <a:pt x="1214" y="25"/>
                    <a:pt x="1085" y="1"/>
                    <a:pt x="9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5515852" y="3902276"/>
              <a:ext cx="82955" cy="53045"/>
            </a:xfrm>
            <a:custGeom>
              <a:rect b="b" l="l" r="r" t="t"/>
              <a:pathLst>
                <a:path extrusionOk="0" h="2020" w="3159">
                  <a:moveTo>
                    <a:pt x="1034" y="0"/>
                  </a:moveTo>
                  <a:cubicBezTo>
                    <a:pt x="460" y="0"/>
                    <a:pt x="1" y="459"/>
                    <a:pt x="1" y="1034"/>
                  </a:cubicBezTo>
                  <a:lnTo>
                    <a:pt x="1" y="1838"/>
                  </a:lnTo>
                  <a:cubicBezTo>
                    <a:pt x="1" y="1943"/>
                    <a:pt x="77" y="2019"/>
                    <a:pt x="183" y="2019"/>
                  </a:cubicBezTo>
                  <a:lnTo>
                    <a:pt x="2977" y="2019"/>
                  </a:lnTo>
                  <a:cubicBezTo>
                    <a:pt x="3073" y="2019"/>
                    <a:pt x="3159" y="1943"/>
                    <a:pt x="3159" y="1838"/>
                  </a:cubicBezTo>
                  <a:lnTo>
                    <a:pt x="3159" y="1034"/>
                  </a:lnTo>
                  <a:cubicBezTo>
                    <a:pt x="3149" y="469"/>
                    <a:pt x="2690" y="0"/>
                    <a:pt x="21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5515852" y="3902276"/>
              <a:ext cx="47032" cy="53045"/>
            </a:xfrm>
            <a:custGeom>
              <a:rect b="b" l="l" r="r" t="t"/>
              <a:pathLst>
                <a:path extrusionOk="0" h="2020" w="1791">
                  <a:moveTo>
                    <a:pt x="1034" y="0"/>
                  </a:moveTo>
                  <a:cubicBezTo>
                    <a:pt x="460" y="0"/>
                    <a:pt x="1" y="459"/>
                    <a:pt x="1" y="1034"/>
                  </a:cubicBezTo>
                  <a:lnTo>
                    <a:pt x="1" y="1838"/>
                  </a:lnTo>
                  <a:cubicBezTo>
                    <a:pt x="1" y="1933"/>
                    <a:pt x="77" y="2019"/>
                    <a:pt x="183" y="2019"/>
                  </a:cubicBezTo>
                  <a:lnTo>
                    <a:pt x="939" y="2019"/>
                  </a:lnTo>
                  <a:cubicBezTo>
                    <a:pt x="833" y="2010"/>
                    <a:pt x="757" y="1933"/>
                    <a:pt x="757" y="1838"/>
                  </a:cubicBezTo>
                  <a:lnTo>
                    <a:pt x="757" y="1034"/>
                  </a:lnTo>
                  <a:cubicBezTo>
                    <a:pt x="766" y="459"/>
                    <a:pt x="1226" y="0"/>
                    <a:pt x="179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5531686" y="3923311"/>
              <a:ext cx="10084" cy="32011"/>
            </a:xfrm>
            <a:custGeom>
              <a:rect b="b" l="l" r="r" t="t"/>
              <a:pathLst>
                <a:path extrusionOk="0" h="1219" w="384">
                  <a:moveTo>
                    <a:pt x="196" y="1"/>
                  </a:moveTo>
                  <a:cubicBezTo>
                    <a:pt x="101" y="1"/>
                    <a:pt x="5" y="65"/>
                    <a:pt x="1" y="194"/>
                  </a:cubicBezTo>
                  <a:lnTo>
                    <a:pt x="1" y="1209"/>
                  </a:lnTo>
                  <a:lnTo>
                    <a:pt x="383" y="1218"/>
                  </a:lnTo>
                  <a:lnTo>
                    <a:pt x="383" y="194"/>
                  </a:lnTo>
                  <a:cubicBezTo>
                    <a:pt x="383" y="65"/>
                    <a:pt x="290" y="1"/>
                    <a:pt x="1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5572915" y="3923311"/>
              <a:ext cx="10084" cy="32011"/>
            </a:xfrm>
            <a:custGeom>
              <a:rect b="b" l="l" r="r" t="t"/>
              <a:pathLst>
                <a:path extrusionOk="0" h="1219" w="384">
                  <a:moveTo>
                    <a:pt x="192" y="1"/>
                  </a:moveTo>
                  <a:cubicBezTo>
                    <a:pt x="96" y="1"/>
                    <a:pt x="0" y="65"/>
                    <a:pt x="0" y="194"/>
                  </a:cubicBezTo>
                  <a:lnTo>
                    <a:pt x="0" y="1209"/>
                  </a:lnTo>
                  <a:lnTo>
                    <a:pt x="383" y="1218"/>
                  </a:lnTo>
                  <a:lnTo>
                    <a:pt x="383" y="194"/>
                  </a:lnTo>
                  <a:cubicBezTo>
                    <a:pt x="383" y="65"/>
                    <a:pt x="287" y="1"/>
                    <a:pt x="1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5341433" y="4004874"/>
              <a:ext cx="120166" cy="117514"/>
            </a:xfrm>
            <a:custGeom>
              <a:rect b="b" l="l" r="r" t="t"/>
              <a:pathLst>
                <a:path extrusionOk="0" h="4475" w="4576">
                  <a:moveTo>
                    <a:pt x="3625" y="0"/>
                  </a:moveTo>
                  <a:cubicBezTo>
                    <a:pt x="3497" y="0"/>
                    <a:pt x="3370" y="50"/>
                    <a:pt x="3274" y="151"/>
                  </a:cubicBezTo>
                  <a:lnTo>
                    <a:pt x="192" y="3223"/>
                  </a:lnTo>
                  <a:cubicBezTo>
                    <a:pt x="1" y="3414"/>
                    <a:pt x="1" y="3730"/>
                    <a:pt x="192" y="3931"/>
                  </a:cubicBezTo>
                  <a:lnTo>
                    <a:pt x="594" y="4323"/>
                  </a:lnTo>
                  <a:cubicBezTo>
                    <a:pt x="690" y="4424"/>
                    <a:pt x="817" y="4474"/>
                    <a:pt x="945" y="4474"/>
                  </a:cubicBezTo>
                  <a:cubicBezTo>
                    <a:pt x="1073" y="4474"/>
                    <a:pt x="1202" y="4424"/>
                    <a:pt x="1303" y="4323"/>
                  </a:cubicBezTo>
                  <a:lnTo>
                    <a:pt x="4375" y="1251"/>
                  </a:lnTo>
                  <a:cubicBezTo>
                    <a:pt x="4576" y="1060"/>
                    <a:pt x="4576" y="744"/>
                    <a:pt x="4375" y="543"/>
                  </a:cubicBezTo>
                  <a:lnTo>
                    <a:pt x="3982" y="151"/>
                  </a:lnTo>
                  <a:cubicBezTo>
                    <a:pt x="3882" y="50"/>
                    <a:pt x="3753" y="0"/>
                    <a:pt x="36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5341433" y="4004874"/>
              <a:ext cx="105093" cy="117514"/>
            </a:xfrm>
            <a:custGeom>
              <a:rect b="b" l="l" r="r" t="t"/>
              <a:pathLst>
                <a:path extrusionOk="0" h="4475" w="4002">
                  <a:moveTo>
                    <a:pt x="3625" y="0"/>
                  </a:moveTo>
                  <a:cubicBezTo>
                    <a:pt x="3497" y="0"/>
                    <a:pt x="3370" y="50"/>
                    <a:pt x="3274" y="151"/>
                  </a:cubicBezTo>
                  <a:lnTo>
                    <a:pt x="192" y="3223"/>
                  </a:lnTo>
                  <a:cubicBezTo>
                    <a:pt x="1" y="3414"/>
                    <a:pt x="1" y="3730"/>
                    <a:pt x="192" y="3931"/>
                  </a:cubicBezTo>
                  <a:lnTo>
                    <a:pt x="594" y="4323"/>
                  </a:lnTo>
                  <a:cubicBezTo>
                    <a:pt x="690" y="4424"/>
                    <a:pt x="817" y="4474"/>
                    <a:pt x="945" y="4474"/>
                  </a:cubicBezTo>
                  <a:cubicBezTo>
                    <a:pt x="1073" y="4474"/>
                    <a:pt x="1202" y="4424"/>
                    <a:pt x="1303" y="4323"/>
                  </a:cubicBezTo>
                  <a:lnTo>
                    <a:pt x="1322" y="4304"/>
                  </a:lnTo>
                  <a:lnTo>
                    <a:pt x="958" y="3931"/>
                  </a:lnTo>
                  <a:cubicBezTo>
                    <a:pt x="757" y="3730"/>
                    <a:pt x="757" y="3414"/>
                    <a:pt x="958" y="3223"/>
                  </a:cubicBezTo>
                  <a:lnTo>
                    <a:pt x="4001" y="170"/>
                  </a:lnTo>
                  <a:lnTo>
                    <a:pt x="3982" y="151"/>
                  </a:lnTo>
                  <a:cubicBezTo>
                    <a:pt x="3882" y="50"/>
                    <a:pt x="3753" y="0"/>
                    <a:pt x="36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5417587" y="4004874"/>
              <a:ext cx="43749" cy="42436"/>
            </a:xfrm>
            <a:custGeom>
              <a:rect b="b" l="l" r="r" t="t"/>
              <a:pathLst>
                <a:path extrusionOk="0" h="1616" w="1666">
                  <a:moveTo>
                    <a:pt x="725" y="0"/>
                  </a:moveTo>
                  <a:cubicBezTo>
                    <a:pt x="597" y="0"/>
                    <a:pt x="470" y="50"/>
                    <a:pt x="374" y="151"/>
                  </a:cubicBezTo>
                  <a:lnTo>
                    <a:pt x="1" y="515"/>
                  </a:lnTo>
                  <a:lnTo>
                    <a:pt x="1111" y="1615"/>
                  </a:lnTo>
                  <a:lnTo>
                    <a:pt x="1475" y="1251"/>
                  </a:lnTo>
                  <a:cubicBezTo>
                    <a:pt x="1666" y="1060"/>
                    <a:pt x="1666" y="744"/>
                    <a:pt x="1475" y="543"/>
                  </a:cubicBezTo>
                  <a:lnTo>
                    <a:pt x="1082" y="151"/>
                  </a:lnTo>
                  <a:cubicBezTo>
                    <a:pt x="982" y="50"/>
                    <a:pt x="853" y="0"/>
                    <a:pt x="7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5417587" y="4004795"/>
              <a:ext cx="28939" cy="23398"/>
            </a:xfrm>
            <a:custGeom>
              <a:rect b="b" l="l" r="r" t="t"/>
              <a:pathLst>
                <a:path extrusionOk="0" h="891" w="1102">
                  <a:moveTo>
                    <a:pt x="671" y="1"/>
                  </a:moveTo>
                  <a:lnTo>
                    <a:pt x="623" y="10"/>
                  </a:lnTo>
                  <a:cubicBezTo>
                    <a:pt x="527" y="29"/>
                    <a:pt x="441" y="77"/>
                    <a:pt x="364" y="144"/>
                  </a:cubicBezTo>
                  <a:lnTo>
                    <a:pt x="96" y="422"/>
                  </a:lnTo>
                  <a:lnTo>
                    <a:pt x="1" y="518"/>
                  </a:lnTo>
                  <a:lnTo>
                    <a:pt x="384" y="891"/>
                  </a:lnTo>
                  <a:lnTo>
                    <a:pt x="1101" y="173"/>
                  </a:lnTo>
                  <a:lnTo>
                    <a:pt x="1073" y="154"/>
                  </a:lnTo>
                  <a:lnTo>
                    <a:pt x="1044" y="116"/>
                  </a:lnTo>
                  <a:lnTo>
                    <a:pt x="1025" y="106"/>
                  </a:lnTo>
                  <a:cubicBezTo>
                    <a:pt x="939" y="39"/>
                    <a:pt x="833" y="1"/>
                    <a:pt x="7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20"/>
          <p:cNvGrpSpPr/>
          <p:nvPr/>
        </p:nvGrpSpPr>
        <p:grpSpPr>
          <a:xfrm>
            <a:off x="1190015" y="2447283"/>
            <a:ext cx="2656325" cy="1600203"/>
            <a:chOff x="6988887" y="1538854"/>
            <a:chExt cx="499920" cy="300136"/>
          </a:xfrm>
        </p:grpSpPr>
        <p:sp>
          <p:nvSpPr>
            <p:cNvPr id="160" name="Google Shape;160;p20"/>
            <p:cNvSpPr/>
            <p:nvPr/>
          </p:nvSpPr>
          <p:spPr>
            <a:xfrm>
              <a:off x="7052826" y="1538854"/>
              <a:ext cx="372777" cy="247155"/>
            </a:xfrm>
            <a:custGeom>
              <a:rect b="b" l="l" r="r" t="t"/>
              <a:pathLst>
                <a:path extrusionOk="0" h="9428" w="1422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6988887" y="1773872"/>
              <a:ext cx="499920" cy="33319"/>
            </a:xfrm>
            <a:custGeom>
              <a:rect b="b" l="l" r="r" t="t"/>
              <a:pathLst>
                <a:path extrusionOk="0" h="1271" w="19070">
                  <a:moveTo>
                    <a:pt x="2425" y="0"/>
                  </a:moveTo>
                  <a:lnTo>
                    <a:pt x="0" y="924"/>
                  </a:lnTo>
                  <a:lnTo>
                    <a:pt x="0" y="1271"/>
                  </a:lnTo>
                  <a:lnTo>
                    <a:pt x="19069" y="1271"/>
                  </a:lnTo>
                  <a:lnTo>
                    <a:pt x="19069" y="924"/>
                  </a:lnTo>
                  <a:lnTo>
                    <a:pt x="1665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6988887" y="1798095"/>
              <a:ext cx="499920" cy="40895"/>
            </a:xfrm>
            <a:custGeom>
              <a:rect b="b" l="l" r="r" t="t"/>
              <a:pathLst>
                <a:path extrusionOk="0" h="1560" w="1907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7149323" y="1798095"/>
              <a:ext cx="180543" cy="29544"/>
            </a:xfrm>
            <a:custGeom>
              <a:rect b="b" l="l" r="r" t="t"/>
              <a:pathLst>
                <a:path extrusionOk="0" h="1127" w="6887">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7052826" y="1562317"/>
              <a:ext cx="372777" cy="188119"/>
            </a:xfrm>
            <a:custGeom>
              <a:rect b="b" l="l" r="r" t="t"/>
              <a:pathLst>
                <a:path extrusionOk="0" h="7176" w="14220">
                  <a:moveTo>
                    <a:pt x="1" y="1"/>
                  </a:moveTo>
                  <a:lnTo>
                    <a:pt x="1" y="7175"/>
                  </a:lnTo>
                  <a:lnTo>
                    <a:pt x="14220" y="7175"/>
                  </a:lnTo>
                  <a:lnTo>
                    <a:pt x="14220" y="1"/>
                  </a:lnTo>
                  <a:close/>
                </a:path>
              </a:pathLst>
            </a:custGeom>
            <a:solidFill>
              <a:srgbClr val="91A2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7052826" y="1562317"/>
              <a:ext cx="139674" cy="188119"/>
            </a:xfrm>
            <a:custGeom>
              <a:rect b="b" l="l" r="r" t="t"/>
              <a:pathLst>
                <a:path extrusionOk="0" h="7176" w="5328">
                  <a:moveTo>
                    <a:pt x="1" y="1"/>
                  </a:moveTo>
                  <a:lnTo>
                    <a:pt x="1" y="7175"/>
                  </a:lnTo>
                  <a:lnTo>
                    <a:pt x="5327" y="7175"/>
                  </a:lnTo>
                  <a:lnTo>
                    <a:pt x="53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7087639" y="1601692"/>
              <a:ext cx="44697" cy="25376"/>
            </a:xfrm>
            <a:custGeom>
              <a:rect b="b" l="l" r="r" t="t"/>
              <a:pathLst>
                <a:path extrusionOk="0" h="968" w="1705">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7077442" y="1642561"/>
              <a:ext cx="100299" cy="15152"/>
            </a:xfrm>
            <a:custGeom>
              <a:rect b="b" l="l" r="r" t="t"/>
              <a:pathLst>
                <a:path extrusionOk="0" h="578" w="3826">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7122846" y="1671686"/>
              <a:ext cx="44670" cy="25769"/>
            </a:xfrm>
            <a:custGeom>
              <a:rect b="b" l="l" r="r" t="t"/>
              <a:pathLst>
                <a:path extrusionOk="0" h="983" w="1704">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7077442" y="1712948"/>
              <a:ext cx="100299" cy="15152"/>
            </a:xfrm>
            <a:custGeom>
              <a:rect b="b" l="l" r="r" t="t"/>
              <a:pathLst>
                <a:path extrusionOk="0" h="578" w="3826">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7228807" y="1623922"/>
              <a:ext cx="51041" cy="79589"/>
            </a:xfrm>
            <a:custGeom>
              <a:rect b="b" l="l" r="r" t="t"/>
              <a:pathLst>
                <a:path extrusionOk="0" h="3036" w="1947">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7342449" y="1624079"/>
              <a:ext cx="50988" cy="79431"/>
            </a:xfrm>
            <a:custGeom>
              <a:rect b="b" l="l" r="r" t="t"/>
              <a:pathLst>
                <a:path extrusionOk="0" h="3030" w="1945">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7287450" y="1614485"/>
              <a:ext cx="48734" cy="98490"/>
            </a:xfrm>
            <a:custGeom>
              <a:rect b="b" l="l" r="r" t="t"/>
              <a:pathLst>
                <a:path extrusionOk="0" h="3757" w="1859">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52BE"/>
        </a:solidFill>
      </p:bgPr>
    </p:bg>
    <p:spTree>
      <p:nvGrpSpPr>
        <p:cNvPr id="176" name="Shape 176"/>
        <p:cNvGrpSpPr/>
        <p:nvPr/>
      </p:nvGrpSpPr>
      <p:grpSpPr>
        <a:xfrm>
          <a:off x="0" y="0"/>
          <a:ext cx="0" cy="0"/>
          <a:chOff x="0" y="0"/>
          <a:chExt cx="0" cy="0"/>
        </a:xfrm>
      </p:grpSpPr>
      <p:sp>
        <p:nvSpPr>
          <p:cNvPr id="177" name="Google Shape;177;p21"/>
          <p:cNvSpPr txBox="1"/>
          <p:nvPr/>
        </p:nvSpPr>
        <p:spPr>
          <a:xfrm>
            <a:off x="715050" y="2594850"/>
            <a:ext cx="7713900" cy="9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700">
                <a:solidFill>
                  <a:srgbClr val="FFFFFF"/>
                </a:solidFill>
                <a:latin typeface="Golos Text Medium"/>
                <a:ea typeface="Golos Text Medium"/>
                <a:cs typeface="Golos Text Medium"/>
                <a:sym typeface="Golos Text Medium"/>
              </a:rPr>
              <a:t>COMPAS</a:t>
            </a:r>
            <a:endParaRPr sz="4700">
              <a:solidFill>
                <a:srgbClr val="FFFFFF"/>
              </a:solidFill>
              <a:latin typeface="Golos Text Medium"/>
              <a:ea typeface="Golos Text Medium"/>
              <a:cs typeface="Golos Text Medium"/>
              <a:sym typeface="Golos Text Medium"/>
            </a:endParaRPr>
          </a:p>
        </p:txBody>
      </p:sp>
      <p:sp>
        <p:nvSpPr>
          <p:cNvPr id="178" name="Google Shape;178;p21"/>
          <p:cNvSpPr txBox="1"/>
          <p:nvPr/>
        </p:nvSpPr>
        <p:spPr>
          <a:xfrm>
            <a:off x="715050" y="1640550"/>
            <a:ext cx="2035200" cy="9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0">
                <a:solidFill>
                  <a:srgbClr val="BCF8EC"/>
                </a:solidFill>
                <a:latin typeface="Golos Text Medium"/>
                <a:ea typeface="Golos Text Medium"/>
                <a:cs typeface="Golos Text Medium"/>
                <a:sym typeface="Golos Text Medium"/>
              </a:rPr>
              <a:t>02</a:t>
            </a:r>
            <a:endParaRPr sz="5000">
              <a:solidFill>
                <a:srgbClr val="BCF8EC"/>
              </a:solidFill>
              <a:latin typeface="Golos Text Medium"/>
              <a:ea typeface="Golos Text Medium"/>
              <a:cs typeface="Golos Text Medium"/>
              <a:sym typeface="Golos Text Medium"/>
            </a:endParaRPr>
          </a:p>
        </p:txBody>
      </p:sp>
      <p:grpSp>
        <p:nvGrpSpPr>
          <p:cNvPr id="179" name="Google Shape;179;p21"/>
          <p:cNvGrpSpPr/>
          <p:nvPr/>
        </p:nvGrpSpPr>
        <p:grpSpPr>
          <a:xfrm>
            <a:off x="6507498" y="2917498"/>
            <a:ext cx="3524464" cy="4496740"/>
            <a:chOff x="6483100" y="2237750"/>
            <a:chExt cx="898250" cy="1146075"/>
          </a:xfrm>
        </p:grpSpPr>
        <p:sp>
          <p:nvSpPr>
            <p:cNvPr id="180" name="Google Shape;180;p21"/>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rgbClr val="E6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rgbClr val="333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rgbClr val="E67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rgbClr val="5B62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EDB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